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2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090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07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799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47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77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2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8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6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8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1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5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A8B3-DEAA-4D3F-8A2A-740C553FB8D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0DD4C71-082B-4A2E-B5BD-6A641B2C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2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¡</a:t>
            </a:r>
            <a:r>
              <a:rPr lang="en-US" dirty="0"/>
              <a:t>A </a:t>
            </a:r>
            <a:r>
              <a:rPr lang="en-US" dirty="0" err="1"/>
              <a:t>pasarlo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err="1" smtClean="0"/>
              <a:t>Repaso</a:t>
            </a:r>
            <a:r>
              <a:rPr lang="en-US" dirty="0" smtClean="0"/>
              <a:t> de </a:t>
            </a:r>
            <a:r>
              <a:rPr lang="en-US" dirty="0" err="1" smtClean="0"/>
              <a:t>Vocabulario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Gramática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Expressing interest and displeasure</a:t>
            </a:r>
          </a:p>
          <a:p>
            <a:r>
              <a:rPr lang="en-US" dirty="0" err="1" smtClean="0"/>
              <a:t>Aburrir</a:t>
            </a:r>
            <a:r>
              <a:rPr lang="en-US" dirty="0" smtClean="0"/>
              <a:t>				to bore</a:t>
            </a:r>
          </a:p>
          <a:p>
            <a:r>
              <a:rPr lang="en-US" dirty="0" err="1" smtClean="0"/>
              <a:t>Aguantar</a:t>
            </a:r>
            <a:r>
              <a:rPr lang="en-US" dirty="0" smtClean="0"/>
              <a:t>				to stand, to tolerate</a:t>
            </a:r>
          </a:p>
          <a:p>
            <a:r>
              <a:rPr lang="en-US" dirty="0" smtClean="0"/>
              <a:t>¿Ah, </a:t>
            </a:r>
            <a:r>
              <a:rPr lang="en-US" dirty="0" err="1" smtClean="0"/>
              <a:t>sí</a:t>
            </a:r>
            <a:r>
              <a:rPr lang="en-US" dirty="0" smtClean="0"/>
              <a:t>? </a:t>
            </a:r>
            <a:r>
              <a:rPr lang="en-US" dirty="0" err="1" smtClean="0"/>
              <a:t>Pues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creo</a:t>
            </a:r>
            <a:r>
              <a:rPr lang="en-US" dirty="0" smtClean="0"/>
              <a:t> que…		Really? Well, I think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artes</a:t>
            </a:r>
            <a:r>
              <a:rPr lang="en-US" dirty="0" smtClean="0"/>
              <a:t> </a:t>
            </a:r>
            <a:r>
              <a:rPr lang="en-US" dirty="0" err="1" smtClean="0"/>
              <a:t>marciales</a:t>
            </a:r>
            <a:r>
              <a:rPr lang="en-US" dirty="0" smtClean="0"/>
              <a:t>		martial arts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atletismo</a:t>
            </a:r>
            <a:r>
              <a:rPr lang="en-US" dirty="0" smtClean="0"/>
              <a:t>			track and field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boliche</a:t>
            </a:r>
            <a:r>
              <a:rPr lang="en-US" dirty="0" smtClean="0"/>
              <a:t>				</a:t>
            </a:r>
            <a:r>
              <a:rPr lang="en-US" dirty="0" err="1" smtClean="0"/>
              <a:t>bowiling</a:t>
            </a:r>
            <a:endParaRPr lang="en-US" dirty="0" smtClean="0"/>
          </a:p>
          <a:p>
            <a:r>
              <a:rPr lang="en-US" dirty="0" err="1" smtClean="0"/>
              <a:t>Juagar</a:t>
            </a:r>
            <a:r>
              <a:rPr lang="en-US" dirty="0" smtClean="0"/>
              <a:t> al </a:t>
            </a:r>
            <a:r>
              <a:rPr lang="en-US" dirty="0" err="1" smtClean="0"/>
              <a:t>boliche</a:t>
            </a:r>
            <a:r>
              <a:rPr lang="en-US" dirty="0" smtClean="0"/>
              <a:t>		to play bowl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ciclismo</a:t>
            </a:r>
            <a:r>
              <a:rPr lang="en-US" dirty="0" smtClean="0"/>
              <a:t>			biking</a:t>
            </a:r>
          </a:p>
          <a:p>
            <a:r>
              <a:rPr lang="en-US" dirty="0" err="1" smtClean="0"/>
              <a:t>Practicar</a:t>
            </a:r>
            <a:r>
              <a:rPr lang="en-US" dirty="0" smtClean="0"/>
              <a:t> </a:t>
            </a:r>
            <a:r>
              <a:rPr lang="en-US" dirty="0" err="1" smtClean="0"/>
              <a:t>ciclismo</a:t>
            </a:r>
            <a:r>
              <a:rPr lang="en-US" dirty="0" smtClean="0"/>
              <a:t>		to bike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7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erer</a:t>
            </a:r>
            <a:r>
              <a:rPr lang="en-US" dirty="0"/>
              <a:t> </a:t>
            </a:r>
            <a:r>
              <a:rPr lang="en-US" dirty="0" smtClean="0"/>
              <a:t>(u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</a:rPr>
              <a:t>ie</a:t>
            </a:r>
            <a:r>
              <a:rPr lang="en-US" dirty="0" smtClean="0"/>
              <a:t>) a					to love (someone)</a:t>
            </a:r>
          </a:p>
          <a:p>
            <a:r>
              <a:rPr lang="en-US" dirty="0" smtClean="0"/>
              <a:t>Res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lver (o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r>
              <a:rPr lang="en-US" dirty="0" smtClean="0"/>
              <a:t>) un </a:t>
            </a:r>
            <a:r>
              <a:rPr lang="en-US" dirty="0" err="1" smtClean="0"/>
              <a:t>problema</a:t>
            </a:r>
            <a:r>
              <a:rPr lang="en-US" dirty="0" smtClean="0"/>
              <a:t>		to resolve a problem</a:t>
            </a:r>
          </a:p>
          <a:p>
            <a:r>
              <a:rPr lang="en-US" dirty="0" err="1" smtClean="0"/>
              <a:t>Respetar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			to respect other’s feelings</a:t>
            </a:r>
          </a:p>
          <a:p>
            <a:r>
              <a:rPr lang="en-US" dirty="0" smtClean="0"/>
              <a:t>Romper con						to break up with</a:t>
            </a:r>
          </a:p>
          <a:p>
            <a:r>
              <a:rPr lang="en-US" dirty="0" err="1" smtClean="0"/>
              <a:t>Seco</a:t>
            </a:r>
            <a:r>
              <a:rPr lang="en-US" dirty="0" smtClean="0"/>
              <a:t>/a							cold, unfriendly</a:t>
            </a:r>
          </a:p>
          <a:p>
            <a:r>
              <a:rPr lang="en-US" dirty="0" err="1" smtClean="0"/>
              <a:t>Solidario</a:t>
            </a:r>
            <a:r>
              <a:rPr lang="en-US" dirty="0" smtClean="0"/>
              <a:t>							supportive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celos</a:t>
            </a:r>
            <a:r>
              <a:rPr lang="en-US" dirty="0" smtClean="0"/>
              <a:t> de						to be jealous of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fama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					to be known to be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un mal </a:t>
            </a:r>
            <a:r>
              <a:rPr lang="en-US" dirty="0" err="1" smtClean="0"/>
              <a:t>entendido</a:t>
            </a:r>
            <a:r>
              <a:rPr lang="en-US" dirty="0" smtClean="0"/>
              <a:t>			to have a misunderstanding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0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mucho/</a:t>
            </a:r>
            <a:r>
              <a:rPr lang="en-US" dirty="0" err="1" smtClean="0"/>
              <a:t>algo</a:t>
            </a:r>
            <a:r>
              <a:rPr lang="en-US" dirty="0" smtClean="0"/>
              <a:t>/nada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común</a:t>
            </a:r>
            <a:r>
              <a:rPr lang="en-US" dirty="0" smtClean="0"/>
              <a:t>.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To have much/something/nothing in common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Terco</a:t>
            </a:r>
            <a:r>
              <a:rPr lang="en-US" dirty="0" smtClean="0">
                <a:solidFill>
                  <a:schemeClr val="tx1"/>
                </a:solidFill>
              </a:rPr>
              <a:t>							stubborn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Tolerante</a:t>
            </a:r>
            <a:r>
              <a:rPr lang="en-US" dirty="0" smtClean="0">
                <a:solidFill>
                  <a:schemeClr val="tx1"/>
                </a:solidFill>
              </a:rPr>
              <a:t>						tolerant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 </a:t>
            </a:r>
            <a:r>
              <a:rPr lang="en-US" dirty="0" err="1" smtClean="0">
                <a:solidFill>
                  <a:schemeClr val="tx1"/>
                </a:solidFill>
              </a:rPr>
              <a:t>buen</a:t>
            </a:r>
            <a:r>
              <a:rPr lang="en-US" dirty="0" smtClean="0">
                <a:solidFill>
                  <a:schemeClr val="tx1"/>
                </a:solidFill>
              </a:rPr>
              <a:t> amigo </a:t>
            </a:r>
            <a:r>
              <a:rPr lang="en-US" dirty="0" err="1" smtClean="0">
                <a:solidFill>
                  <a:schemeClr val="tx1"/>
                </a:solidFill>
              </a:rPr>
              <a:t>debe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apoyarme</a:t>
            </a:r>
            <a:r>
              <a:rPr lang="en-US" dirty="0" smtClean="0">
                <a:solidFill>
                  <a:schemeClr val="tx1"/>
                </a:solidFill>
              </a:rPr>
              <a:t> y __________ No </a:t>
            </a:r>
            <a:r>
              <a:rPr lang="en-US" dirty="0" err="1" smtClean="0">
                <a:solidFill>
                  <a:schemeClr val="tx1"/>
                </a:solidFill>
              </a:rPr>
              <a:t>debe</a:t>
            </a:r>
            <a:r>
              <a:rPr lang="en-US" dirty="0" smtClean="0">
                <a:solidFill>
                  <a:schemeClr val="tx1"/>
                </a:solidFill>
              </a:rPr>
              <a:t> _________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good friend should support me and _________ He/she shouldn’t ________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(no) </a:t>
            </a:r>
            <a:r>
              <a:rPr lang="en-US" dirty="0" err="1" smtClean="0">
                <a:solidFill>
                  <a:schemeClr val="tx1"/>
                </a:solidFill>
              </a:rPr>
              <a:t>valer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pena</a:t>
            </a:r>
            <a:r>
              <a:rPr lang="en-US" dirty="0" smtClean="0">
                <a:solidFill>
                  <a:schemeClr val="tx1"/>
                </a:solidFill>
              </a:rPr>
              <a:t>				to (not) be worth it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62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Expressing happiness and unhappiness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?				What’s the matter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dolido</a:t>
            </a:r>
            <a:r>
              <a:rPr lang="en-US" dirty="0" smtClean="0"/>
              <a:t>?				Are you upset?</a:t>
            </a:r>
          </a:p>
          <a:p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decepcionado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/>
              <a:t> </a:t>
            </a:r>
            <a:r>
              <a:rPr lang="en-US" dirty="0" smtClean="0"/>
              <a:t>____________.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Yes, I’m disappointed because _____________.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ganas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llorar</a:t>
            </a:r>
            <a:r>
              <a:rPr lang="en-US" dirty="0" smtClean="0">
                <a:solidFill>
                  <a:schemeClr val="tx1"/>
                </a:solidFill>
              </a:rPr>
              <a:t>.		It makes me feel like crying.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buen</a:t>
            </a:r>
            <a:r>
              <a:rPr lang="en-US" dirty="0" smtClean="0">
                <a:solidFill>
                  <a:schemeClr val="tx1"/>
                </a:solidFill>
              </a:rPr>
              <a:t> humor.		I see you’re in a good mood.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Sí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estoy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entusiadmado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porque</a:t>
            </a:r>
            <a:r>
              <a:rPr lang="en-US" dirty="0" smtClean="0">
                <a:solidFill>
                  <a:schemeClr val="tx1"/>
                </a:solidFill>
              </a:rPr>
              <a:t>___________ 	Yes, I’m </a:t>
            </a:r>
            <a:r>
              <a:rPr lang="en-US" smtClean="0">
                <a:solidFill>
                  <a:schemeClr val="tx1"/>
                </a:solidFill>
              </a:rPr>
              <a:t>excited because _____.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46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</a:t>
            </a:r>
            <a:r>
              <a:rPr lang="en-US" dirty="0" smtClean="0">
                <a:solidFill>
                  <a:srgbClr val="FF0000"/>
                </a:solidFill>
              </a:rPr>
              <a:t>direct object</a:t>
            </a:r>
            <a:r>
              <a:rPr lang="en-US" dirty="0" smtClean="0"/>
              <a:t> is the noun on which an action is being performed.</a:t>
            </a:r>
          </a:p>
          <a:p>
            <a:r>
              <a:rPr lang="en-US" dirty="0" smtClean="0"/>
              <a:t>2. A </a:t>
            </a:r>
            <a:r>
              <a:rPr lang="en-US" dirty="0" smtClean="0">
                <a:solidFill>
                  <a:srgbClr val="FF0000"/>
                </a:solidFill>
              </a:rPr>
              <a:t>direct object </a:t>
            </a:r>
            <a:r>
              <a:rPr lang="en-US" dirty="0" smtClean="0"/>
              <a:t>may be replaced by a </a:t>
            </a:r>
            <a:r>
              <a:rPr lang="en-US" dirty="0" smtClean="0">
                <a:solidFill>
                  <a:srgbClr val="FF0000"/>
                </a:solidFill>
              </a:rPr>
              <a:t>direct object pronouns: </a:t>
            </a:r>
            <a:r>
              <a:rPr lang="en-US" dirty="0" smtClean="0">
                <a:solidFill>
                  <a:srgbClr val="0070C0"/>
                </a:solidFill>
              </a:rPr>
              <a:t>me, 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, lo, la, </a:t>
            </a:r>
            <a:r>
              <a:rPr lang="en-US" dirty="0" err="1" smtClean="0">
                <a:solidFill>
                  <a:srgbClr val="0070C0"/>
                </a:solidFill>
              </a:rPr>
              <a:t>nos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los</a:t>
            </a:r>
            <a:r>
              <a:rPr lang="en-US" dirty="0" smtClean="0">
                <a:solidFill>
                  <a:srgbClr val="0070C0"/>
                </a:solidFill>
              </a:rPr>
              <a:t>, las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Ex: </a:t>
            </a:r>
            <a:r>
              <a:rPr lang="en-US" dirty="0" err="1" smtClean="0">
                <a:solidFill>
                  <a:schemeClr val="tx1"/>
                </a:solidFill>
              </a:rPr>
              <a:t>Mi</a:t>
            </a:r>
            <a:r>
              <a:rPr lang="en-US" dirty="0" smtClean="0">
                <a:solidFill>
                  <a:schemeClr val="tx1"/>
                </a:solidFill>
              </a:rPr>
              <a:t> amigo </a:t>
            </a:r>
            <a:r>
              <a:rPr lang="en-US" dirty="0" err="1" smtClean="0">
                <a:solidFill>
                  <a:schemeClr val="tx1"/>
                </a:solidFill>
              </a:rPr>
              <a:t>compró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un </a:t>
            </a:r>
            <a:r>
              <a:rPr lang="en-US" dirty="0" err="1" smtClean="0">
                <a:solidFill>
                  <a:srgbClr val="0070C0"/>
                </a:solidFill>
              </a:rPr>
              <a:t>carro</a:t>
            </a:r>
            <a:r>
              <a:rPr lang="en-US" dirty="0" smtClean="0">
                <a:solidFill>
                  <a:schemeClr val="tx1"/>
                </a:solidFill>
              </a:rPr>
              <a:t>.		</a:t>
            </a:r>
            <a:r>
              <a:rPr lang="en-US" dirty="0" smtClean="0">
                <a:solidFill>
                  <a:srgbClr val="0070C0"/>
                </a:solidFill>
              </a:rPr>
              <a:t>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pulga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Ex: </a:t>
            </a:r>
            <a:r>
              <a:rPr lang="en-US" dirty="0" err="1" smtClean="0">
                <a:solidFill>
                  <a:schemeClr val="tx1"/>
                </a:solidFill>
              </a:rPr>
              <a:t>Paco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quiere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película</a:t>
            </a:r>
            <a:r>
              <a:rPr lang="en-US" dirty="0" smtClean="0">
                <a:solidFill>
                  <a:schemeClr val="tx1"/>
                </a:solidFill>
              </a:rPr>
              <a:t>.	</a:t>
            </a:r>
            <a:r>
              <a:rPr lang="en-US" dirty="0" smtClean="0">
                <a:solidFill>
                  <a:srgbClr val="0070C0"/>
                </a:solidFill>
              </a:rPr>
              <a:t>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quiere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el cine.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 The </a:t>
            </a:r>
            <a:r>
              <a:rPr lang="en-US" dirty="0" smtClean="0">
                <a:solidFill>
                  <a:srgbClr val="FF0000"/>
                </a:solidFill>
              </a:rPr>
              <a:t>indirect object  </a:t>
            </a:r>
            <a:r>
              <a:rPr lang="en-US" dirty="0" smtClean="0">
                <a:solidFill>
                  <a:schemeClr val="tx1"/>
                </a:solidFill>
              </a:rPr>
              <a:t>is the person for whom or to whom an action is performed.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Ex: Susana </a:t>
            </a:r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regala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el </a:t>
            </a:r>
            <a:r>
              <a:rPr lang="en-US" dirty="0" err="1" smtClean="0">
                <a:solidFill>
                  <a:srgbClr val="0070C0"/>
                </a:solidFill>
              </a:rPr>
              <a:t>libro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nosotros</a:t>
            </a:r>
            <a:r>
              <a:rPr lang="en-US" dirty="0" smtClean="0">
                <a:solidFill>
                  <a:schemeClr val="tx1"/>
                </a:solidFill>
              </a:rPr>
              <a:t>.		Susana </a:t>
            </a:r>
            <a:r>
              <a:rPr lang="en-US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lo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regala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		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3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dominó</a:t>
            </a:r>
            <a:r>
              <a:rPr lang="en-US" dirty="0" smtClean="0"/>
              <a:t>						dominoes</a:t>
            </a:r>
          </a:p>
          <a:p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 (a) para</a:t>
            </a:r>
            <a:r>
              <a:rPr lang="en-US" dirty="0" smtClean="0"/>
              <a:t>… ¿</a:t>
            </a:r>
            <a:r>
              <a:rPr lang="en-US" dirty="0" err="1"/>
              <a:t>V</a:t>
            </a:r>
            <a:r>
              <a:rPr lang="en-US" dirty="0" err="1" smtClean="0"/>
              <a:t>erdad</a:t>
            </a:r>
            <a:r>
              <a:rPr lang="en-US" dirty="0" smtClean="0"/>
              <a:t>?</a:t>
            </a:r>
            <a:r>
              <a:rPr lang="en-US" dirty="0" smtClean="0"/>
              <a:t>		You’re really good at</a:t>
            </a:r>
            <a:r>
              <a:rPr lang="en-US" dirty="0" smtClean="0"/>
              <a:t>… aren’t you?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escalada</a:t>
            </a:r>
            <a:r>
              <a:rPr lang="en-US" dirty="0" smtClean="0"/>
              <a:t> </a:t>
            </a:r>
            <a:r>
              <a:rPr lang="en-US" dirty="0" err="1" smtClean="0"/>
              <a:t>deportiva</a:t>
            </a:r>
            <a:r>
              <a:rPr lang="en-US" dirty="0" smtClean="0"/>
              <a:t>			rock climbing</a:t>
            </a:r>
          </a:p>
          <a:p>
            <a:r>
              <a:rPr lang="en-US" dirty="0" err="1" smtClean="0"/>
              <a:t>Escalar</a:t>
            </a:r>
            <a:r>
              <a:rPr lang="en-US" dirty="0" smtClean="0"/>
              <a:t>						to climb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esgrima</a:t>
            </a:r>
            <a:r>
              <a:rPr lang="en-US" dirty="0" smtClean="0"/>
              <a:t>					fencing</a:t>
            </a:r>
          </a:p>
          <a:p>
            <a:r>
              <a:rPr lang="en-US" dirty="0" err="1" smtClean="0"/>
              <a:t>Esgrimir</a:t>
            </a:r>
            <a:r>
              <a:rPr lang="en-US" dirty="0" smtClean="0"/>
              <a:t>						to fence</a:t>
            </a:r>
          </a:p>
          <a:p>
            <a:r>
              <a:rPr lang="en-US" dirty="0" err="1" smtClean="0"/>
              <a:t>Estar</a:t>
            </a:r>
            <a:r>
              <a:rPr lang="en-US" dirty="0" smtClean="0"/>
              <a:t>	loco </a:t>
            </a:r>
            <a:r>
              <a:rPr lang="en-US" dirty="0" err="1" smtClean="0"/>
              <a:t>por</a:t>
            </a:r>
            <a:r>
              <a:rPr lang="en-US" dirty="0" smtClean="0"/>
              <a:t>					to be crazy about</a:t>
            </a:r>
          </a:p>
          <a:p>
            <a:r>
              <a:rPr lang="en-US" dirty="0" err="1" smtClean="0"/>
              <a:t>Estupendo</a:t>
            </a:r>
            <a:r>
              <a:rPr lang="en-US" dirty="0" smtClean="0"/>
              <a:t>					marvelous</a:t>
            </a:r>
          </a:p>
          <a:p>
            <a:r>
              <a:rPr lang="en-US" dirty="0" err="1" smtClean="0"/>
              <a:t>Fanático</a:t>
            </a:r>
            <a:r>
              <a:rPr lang="en-US" dirty="0"/>
              <a:t> </a:t>
            </a:r>
            <a:r>
              <a:rPr lang="en-US" dirty="0" smtClean="0"/>
              <a:t>de					a huge fan of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4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Genial						great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jaia</a:t>
            </a:r>
            <a:r>
              <a:rPr lang="en-US" dirty="0" smtClean="0"/>
              <a:t>-alai					jai-alai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juegos</a:t>
            </a:r>
            <a:r>
              <a:rPr lang="en-US" dirty="0" smtClean="0"/>
              <a:t> de la </a:t>
            </a:r>
            <a:r>
              <a:rPr lang="en-US" dirty="0" err="1" smtClean="0"/>
              <a:t>computadora</a:t>
            </a:r>
            <a:r>
              <a:rPr lang="en-US" dirty="0" smtClean="0"/>
              <a:t>	computer games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kárate</a:t>
            </a:r>
            <a:r>
              <a:rPr lang="en-US" dirty="0" smtClean="0"/>
              <a:t>						karate</a:t>
            </a:r>
          </a:p>
          <a:p>
            <a:r>
              <a:rPr lang="en-US" dirty="0" smtClean="0"/>
              <a:t>Los…me/</a:t>
            </a:r>
            <a:r>
              <a:rPr lang="en-US" dirty="0" err="1" smtClean="0"/>
              <a:t>te</a:t>
            </a:r>
            <a:r>
              <a:rPr lang="en-US" dirty="0" smtClean="0"/>
              <a:t>/le…</a:t>
            </a:r>
            <a:r>
              <a:rPr lang="en-US" dirty="0" err="1" smtClean="0"/>
              <a:t>dejan</a:t>
            </a:r>
            <a:r>
              <a:rPr lang="en-US" dirty="0" smtClean="0"/>
              <a:t> </a:t>
            </a:r>
            <a:r>
              <a:rPr lang="en-US" dirty="0" err="1" smtClean="0"/>
              <a:t>frío</a:t>
            </a:r>
            <a:r>
              <a:rPr lang="en-US" dirty="0" smtClean="0"/>
              <a:t>.		The…don’t do anything for me.</a:t>
            </a:r>
          </a:p>
          <a:p>
            <a:r>
              <a:rPr lang="en-US" dirty="0" err="1" smtClean="0"/>
              <a:t>Pues</a:t>
            </a:r>
            <a:r>
              <a:rPr lang="en-US" dirty="0" smtClean="0"/>
              <a:t>, la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que…		Well, the truth is that…</a:t>
            </a:r>
          </a:p>
          <a:p>
            <a:r>
              <a:rPr lang="en-US" dirty="0" err="1" smtClean="0"/>
              <a:t>Pasarlo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/</a:t>
            </a:r>
            <a:r>
              <a:rPr lang="en-US" dirty="0" err="1" smtClean="0"/>
              <a:t>pasarlo</a:t>
            </a:r>
            <a:r>
              <a:rPr lang="en-US" dirty="0" smtClean="0"/>
              <a:t> mal		to have a good/bad time</a:t>
            </a:r>
          </a:p>
          <a:p>
            <a:r>
              <a:rPr lang="en-US" dirty="0" err="1" smtClean="0"/>
              <a:t>Remar</a:t>
            </a:r>
            <a:r>
              <a:rPr lang="en-US" dirty="0" smtClean="0"/>
              <a:t>						to row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rompecabezas</a:t>
            </a:r>
            <a:r>
              <a:rPr lang="en-US" dirty="0" smtClean="0"/>
              <a:t>				puzzle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5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59907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remo</a:t>
            </a:r>
            <a:r>
              <a:rPr lang="en-US" dirty="0" smtClean="0"/>
              <a:t> 						rowing (to row)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salto</a:t>
            </a:r>
            <a:r>
              <a:rPr lang="en-US" dirty="0" smtClean="0"/>
              <a:t> de </a:t>
            </a:r>
            <a:r>
              <a:rPr lang="en-US" dirty="0" err="1" smtClean="0"/>
              <a:t>altura</a:t>
            </a:r>
            <a:r>
              <a:rPr lang="en-US" dirty="0" smtClean="0"/>
              <a:t>				high jump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senderismo</a:t>
            </a:r>
            <a:r>
              <a:rPr lang="en-US" dirty="0" smtClean="0"/>
              <a:t>					hiking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senderismo</a:t>
            </a:r>
            <a:r>
              <a:rPr lang="en-US" dirty="0" smtClean="0"/>
              <a:t>				to hike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fanático</a:t>
            </a:r>
            <a:r>
              <a:rPr lang="en-US" dirty="0" smtClean="0"/>
              <a:t>				to be a fanatic</a:t>
            </a:r>
          </a:p>
          <a:p>
            <a:r>
              <a:rPr lang="en-US" dirty="0" err="1" smtClean="0"/>
              <a:t>Sí</a:t>
            </a:r>
            <a:r>
              <a:rPr lang="en-US" dirty="0" smtClean="0"/>
              <a:t>, me la </a:t>
            </a:r>
            <a:r>
              <a:rPr lang="en-US" dirty="0" err="1" smtClean="0"/>
              <a:t>paso</a:t>
            </a:r>
            <a:r>
              <a:rPr lang="en-US" dirty="0" smtClean="0"/>
              <a:t>…				Yes, I’m always doing…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loco </a:t>
            </a:r>
            <a:r>
              <a:rPr lang="en-US" dirty="0" err="1" smtClean="0"/>
              <a:t>por</a:t>
            </a:r>
            <a:r>
              <a:rPr lang="en-US" dirty="0" smtClean="0"/>
              <a:t>…				I’m crazy about…</a:t>
            </a:r>
          </a:p>
          <a:p>
            <a:r>
              <a:rPr lang="en-US" dirty="0" smtClean="0"/>
              <a:t>Soy un gran aficionado…		I’m a big…fan.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deporte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?		What sport do you like?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tiro</a:t>
            </a:r>
            <a:r>
              <a:rPr lang="en-US" dirty="0" smtClean="0"/>
              <a:t> con </a:t>
            </a:r>
            <a:r>
              <a:rPr lang="en-US" dirty="0" err="1" smtClean="0"/>
              <a:t>arco</a:t>
            </a:r>
            <a:r>
              <a:rPr lang="en-US" dirty="0" smtClean="0"/>
              <a:t>				archery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0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Inviting someone to do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68942" cy="388077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 invite someone to do something		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gustaría</a:t>
            </a:r>
            <a:r>
              <a:rPr lang="en-US" dirty="0" smtClean="0"/>
              <a:t>…?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invito</a:t>
            </a:r>
            <a:r>
              <a:rPr lang="en-US" dirty="0" smtClean="0"/>
              <a:t>.				Would you like to…? My treat.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gracias.  </a:t>
            </a:r>
            <a:r>
              <a:rPr lang="en-US" dirty="0" err="1" smtClean="0">
                <a:solidFill>
                  <a:srgbClr val="FF0000"/>
                </a:solidFill>
              </a:rPr>
              <a:t>Iba</a:t>
            </a:r>
            <a:r>
              <a:rPr lang="en-US" dirty="0" smtClean="0">
                <a:solidFill>
                  <a:srgbClr val="FF0000"/>
                </a:solidFill>
              </a:rPr>
              <a:t> a…						No thanks.  I was going to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vayamos</a:t>
            </a:r>
            <a:r>
              <a:rPr lang="en-US" dirty="0" smtClean="0"/>
              <a:t> a… No </a:t>
            </a:r>
            <a:r>
              <a:rPr lang="en-US" dirty="0" err="1" smtClean="0"/>
              <a:t>aguanto</a:t>
            </a:r>
            <a:r>
              <a:rPr lang="en-US" dirty="0" smtClean="0"/>
              <a:t>…			Let’s not go to… I can’t stand…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Como </a:t>
            </a:r>
            <a:r>
              <a:rPr lang="en-US" dirty="0" err="1" smtClean="0">
                <a:solidFill>
                  <a:srgbClr val="FF0000"/>
                </a:solidFill>
              </a:rPr>
              <a:t>quieras</a:t>
            </a:r>
            <a:r>
              <a:rPr lang="en-US" dirty="0" smtClean="0">
                <a:solidFill>
                  <a:srgbClr val="FF0000"/>
                </a:solidFill>
              </a:rPr>
              <a:t>. Me da lo </a:t>
            </a:r>
            <a:r>
              <a:rPr lang="en-US" dirty="0" err="1" smtClean="0">
                <a:solidFill>
                  <a:srgbClr val="FF0000"/>
                </a:solidFill>
              </a:rPr>
              <a:t>misto</a:t>
            </a:r>
            <a:r>
              <a:rPr lang="en-US" dirty="0" smtClean="0">
                <a:solidFill>
                  <a:srgbClr val="FF0000"/>
                </a:solidFill>
              </a:rPr>
              <a:t>.		Whatever you want.  It’s all the same to 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2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Imperfect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imperfect tense is used to talk about past events.  </a:t>
            </a:r>
          </a:p>
          <a:p>
            <a:r>
              <a:rPr lang="en-US" dirty="0" smtClean="0"/>
              <a:t>1. It tells what one use to do</a:t>
            </a:r>
          </a:p>
          <a:p>
            <a:r>
              <a:rPr lang="en-US" dirty="0" smtClean="0"/>
              <a:t>2. How things used to  be</a:t>
            </a:r>
          </a:p>
          <a:p>
            <a:r>
              <a:rPr lang="en-US" dirty="0" smtClean="0"/>
              <a:t>3. </a:t>
            </a:r>
            <a:r>
              <a:rPr lang="en-US" dirty="0"/>
              <a:t>W</a:t>
            </a:r>
            <a:r>
              <a:rPr lang="en-US" dirty="0" smtClean="0"/>
              <a:t>hat happened in general.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imperfect is often used with expressions such as: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endParaRPr lang="en-US" dirty="0" smtClean="0"/>
          </a:p>
          <a:p>
            <a:r>
              <a:rPr lang="en-US" dirty="0" smtClean="0"/>
              <a:t>2. a </a:t>
            </a:r>
            <a:r>
              <a:rPr lang="en-US" dirty="0" err="1" smtClean="0"/>
              <a:t>veces</a:t>
            </a:r>
            <a:endParaRPr lang="en-US" dirty="0" smtClean="0"/>
          </a:p>
          <a:p>
            <a:r>
              <a:rPr lang="en-US" dirty="0" smtClean="0"/>
              <a:t>3. (</a:t>
            </a:r>
            <a:r>
              <a:rPr lang="en-US" dirty="0" err="1" smtClean="0"/>
              <a:t>casi</a:t>
            </a:r>
            <a:r>
              <a:rPr lang="en-US" dirty="0" smtClean="0"/>
              <a:t>) </a:t>
            </a:r>
            <a:r>
              <a:rPr lang="en-US" dirty="0" err="1" smtClean="0"/>
              <a:t>siempre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6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¡A </a:t>
            </a:r>
            <a:r>
              <a:rPr lang="en-US" dirty="0" err="1"/>
              <a:t>pasarlo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 err="1"/>
              <a:t>Repaso</a:t>
            </a:r>
            <a:r>
              <a:rPr lang="en-US" dirty="0"/>
              <a:t> de </a:t>
            </a:r>
            <a:r>
              <a:rPr lang="en-US" dirty="0" err="1"/>
              <a:t>Vocabulario</a:t>
            </a:r>
            <a:r>
              <a:rPr lang="en-US" dirty="0"/>
              <a:t> y </a:t>
            </a:r>
            <a:r>
              <a:rPr lang="en-US" dirty="0" err="1"/>
              <a:t>Gramática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Describing the ideal friend:</a:t>
            </a:r>
          </a:p>
          <a:p>
            <a:r>
              <a:rPr lang="en-US" dirty="0" err="1" smtClean="0"/>
              <a:t>Abierto</a:t>
            </a:r>
            <a:r>
              <a:rPr lang="en-US" dirty="0" smtClean="0"/>
              <a:t>						open</a:t>
            </a:r>
          </a:p>
          <a:p>
            <a:r>
              <a:rPr lang="en-US" dirty="0" err="1" smtClean="0"/>
              <a:t>Amigable</a:t>
            </a:r>
            <a:r>
              <a:rPr lang="en-US" dirty="0" smtClean="0"/>
              <a:t>						friendly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amistad</a:t>
            </a:r>
            <a:r>
              <a:rPr lang="en-US" dirty="0" smtClean="0"/>
              <a:t>					friendship</a:t>
            </a:r>
          </a:p>
          <a:p>
            <a:r>
              <a:rPr lang="en-US" dirty="0" err="1" smtClean="0"/>
              <a:t>Atento</a:t>
            </a:r>
            <a:r>
              <a:rPr lang="en-US" dirty="0" smtClean="0"/>
              <a:t>						helpful</a:t>
            </a:r>
          </a:p>
          <a:p>
            <a:r>
              <a:rPr lang="en-US" dirty="0" err="1" smtClean="0"/>
              <a:t>Apoyar</a:t>
            </a:r>
            <a:r>
              <a:rPr lang="en-US" dirty="0" smtClean="0"/>
              <a:t>						support</a:t>
            </a:r>
          </a:p>
          <a:p>
            <a:r>
              <a:rPr lang="en-US" dirty="0" err="1" smtClean="0"/>
              <a:t>Buscar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r>
              <a:rPr lang="en-US" dirty="0" smtClean="0"/>
              <a:t> a </a:t>
            </a:r>
            <a:r>
              <a:rPr lang="en-US" dirty="0" err="1" smtClean="0"/>
              <a:t>quien</a:t>
            </a:r>
            <a:r>
              <a:rPr lang="en-US" dirty="0" smtClean="0"/>
              <a:t> le </a:t>
            </a:r>
            <a:r>
              <a:rPr lang="en-US" dirty="0" err="1" smtClean="0"/>
              <a:t>guste</a:t>
            </a:r>
            <a:r>
              <a:rPr lang="en-US" dirty="0" smtClean="0"/>
              <a:t>(n) _________ Y que </a:t>
            </a:r>
            <a:r>
              <a:rPr lang="en-US" dirty="0" err="1" smtClean="0"/>
              <a:t>sepa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de _________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I’m looking for someone who like ________ and know something about______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Celoso</a:t>
            </a:r>
            <a:r>
              <a:rPr lang="en-US" dirty="0" smtClean="0">
                <a:solidFill>
                  <a:schemeClr val="tx1"/>
                </a:solidFill>
              </a:rPr>
              <a:t>						jealous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Chismear</a:t>
            </a:r>
            <a:r>
              <a:rPr lang="en-US" dirty="0" smtClean="0">
                <a:solidFill>
                  <a:schemeClr val="tx1"/>
                </a:solidFill>
              </a:rPr>
              <a:t>						to gossip</a:t>
            </a:r>
          </a:p>
        </p:txBody>
      </p:sp>
    </p:spTree>
    <p:extLst>
      <p:ext uri="{BB962C8B-B14F-4D97-AF65-F5344CB8AC3E}">
        <p14:creationId xmlns:p14="http://schemas.microsoft.com/office/powerpoint/2010/main" val="279801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Chismoso</a:t>
            </a:r>
            <a:r>
              <a:rPr lang="en-US" dirty="0" smtClean="0"/>
              <a:t>					gossipy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conocido</a:t>
            </a:r>
            <a:r>
              <a:rPr lang="en-US" dirty="0" smtClean="0"/>
              <a:t>				acquaintance</a:t>
            </a:r>
          </a:p>
          <a:p>
            <a:r>
              <a:rPr lang="en-US" dirty="0" err="1" smtClean="0"/>
              <a:t>Confirar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				to trust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deber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amigo?	What should a good friend be like?</a:t>
            </a:r>
          </a:p>
          <a:p>
            <a:r>
              <a:rPr lang="en-US" dirty="0" err="1" smtClean="0"/>
              <a:t>Contar</a:t>
            </a:r>
            <a:r>
              <a:rPr lang="en-US" dirty="0" smtClean="0"/>
              <a:t> (</a:t>
            </a:r>
            <a:r>
              <a:rPr lang="en-US" dirty="0" err="1" smtClean="0"/>
              <a:t>ue</a:t>
            </a:r>
            <a:r>
              <a:rPr lang="en-US" dirty="0" smtClean="0"/>
              <a:t>) con			to count on (someone)</a:t>
            </a:r>
          </a:p>
          <a:p>
            <a:r>
              <a:rPr lang="en-US" dirty="0" err="1" smtClean="0"/>
              <a:t>Creído</a:t>
            </a:r>
            <a:r>
              <a:rPr lang="en-US" dirty="0" smtClean="0"/>
              <a:t>					arrogant</a:t>
            </a:r>
          </a:p>
          <a:p>
            <a:r>
              <a:rPr lang="en-US" dirty="0" err="1" smtClean="0"/>
              <a:t>Criticón</a:t>
            </a:r>
            <a:r>
              <a:rPr lang="en-US" dirty="0" smtClean="0"/>
              <a:t>, </a:t>
            </a:r>
            <a:r>
              <a:rPr lang="en-US" dirty="0" err="1" smtClean="0"/>
              <a:t>criticona</a:t>
            </a:r>
            <a:r>
              <a:rPr lang="en-US" dirty="0" smtClean="0"/>
              <a:t> 			critical, judgmental</a:t>
            </a:r>
          </a:p>
          <a:p>
            <a:r>
              <a:rPr lang="en-US" dirty="0" err="1" smtClean="0"/>
              <a:t>Dejar</a:t>
            </a:r>
            <a:r>
              <a:rPr lang="en-US" dirty="0" smtClean="0"/>
              <a:t> </a:t>
            </a:r>
            <a:r>
              <a:rPr lang="en-US" dirty="0" err="1" smtClean="0"/>
              <a:t>plantado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r>
              <a:rPr lang="en-US" dirty="0" smtClean="0"/>
              <a:t>	to stand someone up</a:t>
            </a:r>
          </a:p>
          <a:p>
            <a:r>
              <a:rPr lang="en-US" dirty="0" smtClean="0"/>
              <a:t>(des)</a:t>
            </a:r>
            <a:r>
              <a:rPr lang="en-US" dirty="0" err="1" smtClean="0"/>
              <a:t>leal</a:t>
            </a:r>
            <a:r>
              <a:rPr lang="en-US" dirty="0" smtClean="0"/>
              <a:t>					(dis)loyal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3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801517" cy="3880773"/>
          </a:xfrm>
        </p:spPr>
        <p:txBody>
          <a:bodyPr/>
          <a:lstStyle/>
          <a:p>
            <a:r>
              <a:rPr lang="en-US" dirty="0" err="1" smtClean="0"/>
              <a:t>Generoso</a:t>
            </a:r>
            <a:r>
              <a:rPr lang="en-US" dirty="0" smtClean="0"/>
              <a:t>						generous</a:t>
            </a:r>
          </a:p>
          <a:p>
            <a:r>
              <a:rPr lang="en-US" dirty="0" err="1" smtClean="0"/>
              <a:t>Grosero</a:t>
            </a:r>
            <a:r>
              <a:rPr lang="en-US" dirty="0" smtClean="0"/>
              <a:t>						rude, vulgar</a:t>
            </a:r>
          </a:p>
          <a:p>
            <a:r>
              <a:rPr lang="en-US" dirty="0" smtClean="0"/>
              <a:t>(no) </a:t>
            </a:r>
            <a:r>
              <a:rPr lang="en-US" dirty="0" err="1" smtClean="0"/>
              <a:t>guardar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secretos</a:t>
            </a:r>
            <a:r>
              <a:rPr lang="en-US" dirty="0" smtClean="0"/>
              <a:t>		to (not) keep secrets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las paces				to make up</a:t>
            </a:r>
          </a:p>
          <a:p>
            <a:r>
              <a:rPr lang="en-US" dirty="0" err="1" smtClean="0"/>
              <a:t>Honesto</a:t>
            </a:r>
            <a:r>
              <a:rPr lang="en-US" dirty="0" smtClean="0"/>
              <a:t>						honest</a:t>
            </a:r>
          </a:p>
          <a:p>
            <a:r>
              <a:rPr lang="en-US" dirty="0" err="1" smtClean="0"/>
              <a:t>Inseguro</a:t>
            </a:r>
            <a:r>
              <a:rPr lang="en-US" dirty="0" smtClean="0"/>
              <a:t>						insecure</a:t>
            </a:r>
          </a:p>
          <a:p>
            <a:r>
              <a:rPr lang="en-US" dirty="0" err="1" smtClean="0"/>
              <a:t>Maleducado</a:t>
            </a:r>
            <a:r>
              <a:rPr lang="en-US" dirty="0" smtClean="0"/>
              <a:t>					rude, ill-bred</a:t>
            </a:r>
          </a:p>
          <a:p>
            <a:r>
              <a:rPr lang="en-US" dirty="0" err="1" smtClean="0"/>
              <a:t>Mentir</a:t>
            </a:r>
            <a:r>
              <a:rPr lang="en-US" dirty="0" smtClean="0"/>
              <a:t> (</a:t>
            </a:r>
            <a:r>
              <a:rPr lang="en-US" dirty="0" err="1" smtClean="0"/>
              <a:t>ie</a:t>
            </a:r>
            <a:r>
              <a:rPr lang="en-US" dirty="0" smtClean="0"/>
              <a:t>)					to lie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buscas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novio</a:t>
            </a:r>
            <a:r>
              <a:rPr lang="en-US" dirty="0" smtClean="0"/>
              <a:t>/a?		What do you look for in a boyfriend/girlfriend.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12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306</TotalTime>
  <Words>184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¡A pasarlo bien! Repaso de Vocabulario y Gramática 1</vt:lpstr>
      <vt:lpstr>PowerPoint Presentation</vt:lpstr>
      <vt:lpstr>PowerPoint Presentation</vt:lpstr>
      <vt:lpstr>PowerPoint Presentation</vt:lpstr>
      <vt:lpstr>Inviting someone to do something</vt:lpstr>
      <vt:lpstr>The Imperfect Tense</vt:lpstr>
      <vt:lpstr>¡A pasarlo bien! Repaso de Vocabulario y Gramática 2</vt:lpstr>
      <vt:lpstr>PowerPoint Presentation</vt:lpstr>
      <vt:lpstr>PowerPoint Presentation</vt:lpstr>
      <vt:lpstr>PowerPoint Presentation</vt:lpstr>
      <vt:lpstr>PowerPoint Presentation</vt:lpstr>
      <vt:lpstr>Expressing happiness and unhappiness</vt:lpstr>
      <vt:lpstr>Object Pronouns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ALVARO PERALES</dc:creator>
  <cp:lastModifiedBy>ALVARO PERALES</cp:lastModifiedBy>
  <cp:revision>31</cp:revision>
  <dcterms:created xsi:type="dcterms:W3CDTF">2015-10-21T13:32:20Z</dcterms:created>
  <dcterms:modified xsi:type="dcterms:W3CDTF">2015-10-26T18:12:30Z</dcterms:modified>
</cp:coreProperties>
</file>