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4" r:id="rId7"/>
    <p:sldId id="270" r:id="rId8"/>
    <p:sldId id="271" r:id="rId9"/>
    <p:sldId id="272" r:id="rId10"/>
    <p:sldId id="275" r:id="rId11"/>
    <p:sldId id="261" r:id="rId12"/>
    <p:sldId id="262" r:id="rId13"/>
    <p:sldId id="264" r:id="rId14"/>
    <p:sldId id="276" r:id="rId15"/>
    <p:sldId id="277" r:id="rId16"/>
    <p:sldId id="278" r:id="rId17"/>
    <p:sldId id="279" r:id="rId18"/>
    <p:sldId id="263" r:id="rId19"/>
    <p:sldId id="265" r:id="rId20"/>
    <p:sldId id="266" r:id="rId21"/>
    <p:sldId id="267" r:id="rId22"/>
    <p:sldId id="268" r:id="rId23"/>
    <p:sldId id="26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C90B9-33D2-4B36-A991-499CA821B63F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79913-87C6-4C21-8375-3D2F0C9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6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FD52FF-FD01-4FF7-98A4-A3BEDCCC3DDF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88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128758-640A-4F97-BE7A-D05767D42C0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58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5F861C-71B7-4F58-A0BA-339D2632240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2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19ECB8-D39A-43B8-B822-234CDC1B80A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6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82BA53-23FA-4911-B2D3-66C50F739D6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9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4C31E1-3463-4609-83D9-2E653225B52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08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28D518-7297-4A22-9FB7-99A60659EA7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08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898750-6C02-40F3-830C-60DA17ADE66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01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0E8DB8-DE75-437F-AA66-5F627C0C2DD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5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3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441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88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4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C8B6-5A85-4E4C-A806-DC55C491B682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0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2: Describing a house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To indicate location: 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lado</a:t>
            </a:r>
            <a:r>
              <a:rPr lang="en-US" dirty="0" smtClean="0"/>
              <a:t> de la/del					next to, beside</a:t>
            </a:r>
          </a:p>
          <a:p>
            <a:r>
              <a:rPr lang="en-US" dirty="0" err="1" smtClean="0"/>
              <a:t>Adentro</a:t>
            </a:r>
            <a:r>
              <a:rPr lang="en-US" dirty="0" smtClean="0"/>
              <a:t> de la/del					inside</a:t>
            </a:r>
          </a:p>
          <a:p>
            <a:r>
              <a:rPr lang="en-US" dirty="0" err="1" smtClean="0"/>
              <a:t>Afuera</a:t>
            </a:r>
            <a:r>
              <a:rPr lang="en-US" dirty="0" smtClean="0"/>
              <a:t> de la/del					outside</a:t>
            </a:r>
          </a:p>
          <a:p>
            <a:r>
              <a:rPr lang="en-US" dirty="0" err="1" smtClean="0"/>
              <a:t>Debajo</a:t>
            </a:r>
            <a:r>
              <a:rPr lang="en-US" dirty="0" smtClean="0"/>
              <a:t> de la/del					underneath</a:t>
            </a:r>
          </a:p>
          <a:p>
            <a:r>
              <a:rPr lang="en-US" dirty="0" err="1" smtClean="0"/>
              <a:t>Delante</a:t>
            </a:r>
            <a:r>
              <a:rPr lang="en-US" dirty="0" smtClean="0"/>
              <a:t> de la/del					in front of</a:t>
            </a:r>
          </a:p>
          <a:p>
            <a:r>
              <a:rPr lang="en-US" dirty="0" err="1" smtClean="0"/>
              <a:t>Detrás</a:t>
            </a:r>
            <a:r>
              <a:rPr lang="en-US" dirty="0" smtClean="0"/>
              <a:t> de la/del					behind</a:t>
            </a:r>
          </a:p>
          <a:p>
            <a:r>
              <a:rPr lang="en-US" dirty="0" err="1" smtClean="0"/>
              <a:t>Encima</a:t>
            </a:r>
            <a:r>
              <a:rPr lang="en-US" dirty="0" smtClean="0"/>
              <a:t> de la/del					on top of</a:t>
            </a:r>
          </a:p>
          <a:p>
            <a:r>
              <a:rPr lang="en-US" dirty="0" err="1" smtClean="0"/>
              <a:t>Enfrente</a:t>
            </a:r>
            <a:r>
              <a:rPr lang="en-US" dirty="0" smtClean="0"/>
              <a:t> de la/del					in front of, facing</a:t>
            </a:r>
          </a:p>
          <a:p>
            <a:r>
              <a:rPr lang="en-US" dirty="0" err="1" smtClean="0"/>
              <a:t>Cerca</a:t>
            </a:r>
            <a:r>
              <a:rPr lang="en-US" dirty="0" smtClean="0"/>
              <a:t> de la/del					near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 describe something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Bonito,-a 					pretty</a:t>
            </a:r>
          </a:p>
          <a:p>
            <a:pPr eaLnBrk="1" hangingPunct="1">
              <a:defRPr/>
            </a:pPr>
            <a:r>
              <a:rPr lang="en-US" dirty="0" err="1" smtClean="0"/>
              <a:t>Feo</a:t>
            </a:r>
            <a:r>
              <a:rPr lang="en-US" dirty="0" smtClean="0"/>
              <a:t>,-a					ugly</a:t>
            </a:r>
          </a:p>
          <a:p>
            <a:pPr eaLnBrk="1" hangingPunct="1">
              <a:defRPr/>
            </a:pPr>
            <a:r>
              <a:rPr lang="en-US" dirty="0" smtClean="0"/>
              <a:t>Grande 					large</a:t>
            </a:r>
          </a:p>
          <a:p>
            <a:pPr eaLnBrk="1" hangingPunct="1">
              <a:defRPr/>
            </a:pPr>
            <a:r>
              <a:rPr lang="en-US" dirty="0" err="1" smtClean="0"/>
              <a:t>Importante</a:t>
            </a:r>
            <a:r>
              <a:rPr lang="en-US" dirty="0" smtClean="0"/>
              <a:t> 				important</a:t>
            </a:r>
          </a:p>
          <a:p>
            <a:pPr eaLnBrk="1" hangingPunct="1">
              <a:defRPr/>
            </a:pPr>
            <a:r>
              <a:rPr lang="en-US" dirty="0" err="1" smtClean="0"/>
              <a:t>Mismo</a:t>
            </a:r>
            <a:r>
              <a:rPr lang="en-US" dirty="0" smtClean="0"/>
              <a:t>,-a 					same</a:t>
            </a:r>
          </a:p>
          <a:p>
            <a:pPr eaLnBrk="1" hangingPunct="1">
              <a:defRPr/>
            </a:pPr>
            <a:r>
              <a:rPr lang="en-US" dirty="0" err="1" smtClean="0"/>
              <a:t>Pequeño</a:t>
            </a:r>
            <a:r>
              <a:rPr lang="en-US" dirty="0" smtClean="0"/>
              <a:t>,-a				small</a:t>
            </a:r>
          </a:p>
          <a:p>
            <a:pPr eaLnBrk="1" hangingPunct="1">
              <a:defRPr/>
            </a:pPr>
            <a:r>
              <a:rPr lang="en-US" dirty="0" err="1" smtClean="0"/>
              <a:t>Propio</a:t>
            </a:r>
            <a:r>
              <a:rPr lang="en-US" dirty="0" smtClean="0"/>
              <a:t>,-a 					own</a:t>
            </a:r>
          </a:p>
        </p:txBody>
      </p:sp>
    </p:spTree>
    <p:extLst>
      <p:ext uri="{BB962C8B-B14F-4D97-AF65-F5344CB8AC3E}">
        <p14:creationId xmlns:p14="http://schemas.microsoft.com/office/powerpoint/2010/main" val="15706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chores: </a:t>
            </a:r>
            <a:r>
              <a:rPr lang="en-US" dirty="0" err="1" smtClean="0"/>
              <a:t>Quehaceres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Ayudar</a:t>
            </a:r>
            <a:r>
              <a:rPr lang="en-US" dirty="0" smtClean="0"/>
              <a:t> a mi </a:t>
            </a:r>
            <a:r>
              <a:rPr lang="en-US" dirty="0" err="1" smtClean="0"/>
              <a:t>mamá</a:t>
            </a:r>
            <a:r>
              <a:rPr lang="en-US" dirty="0" smtClean="0"/>
              <a:t>		to help my mom</a:t>
            </a:r>
          </a:p>
          <a:p>
            <a:r>
              <a:rPr lang="en-US" dirty="0" err="1" smtClean="0"/>
              <a:t>Barrer</a:t>
            </a:r>
            <a:r>
              <a:rPr lang="en-US" dirty="0" smtClean="0"/>
              <a:t>					to sweep</a:t>
            </a:r>
          </a:p>
          <a:p>
            <a:r>
              <a:rPr lang="en-US" dirty="0" err="1" smtClean="0"/>
              <a:t>Darle</a:t>
            </a:r>
            <a:r>
              <a:rPr lang="en-US" dirty="0" smtClean="0"/>
              <a:t> de comer al </a:t>
            </a:r>
            <a:r>
              <a:rPr lang="en-US" dirty="0" err="1" smtClean="0"/>
              <a:t>perro</a:t>
            </a:r>
            <a:r>
              <a:rPr lang="en-US" dirty="0" smtClean="0"/>
              <a:t>	to feed the dog</a:t>
            </a:r>
          </a:p>
          <a:p>
            <a:r>
              <a:rPr lang="en-US" dirty="0" smtClean="0"/>
              <a:t>Regar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plantas</a:t>
            </a:r>
            <a:r>
              <a:rPr lang="en-US" dirty="0" smtClean="0"/>
              <a:t>			to water the plants</a:t>
            </a:r>
          </a:p>
          <a:p>
            <a:r>
              <a:rPr lang="en-US" dirty="0" err="1" smtClean="0"/>
              <a:t>Sacudir</a:t>
            </a:r>
            <a:r>
              <a:rPr lang="en-US" dirty="0" smtClean="0"/>
              <a:t> los </a:t>
            </a:r>
            <a:r>
              <a:rPr lang="en-US" dirty="0" err="1" smtClean="0"/>
              <a:t>muebles</a:t>
            </a:r>
            <a:r>
              <a:rPr lang="en-US" dirty="0" smtClean="0"/>
              <a:t>		to dust the furniture</a:t>
            </a:r>
          </a:p>
          <a:p>
            <a:r>
              <a:rPr lang="en-US" dirty="0" err="1" smtClean="0"/>
              <a:t>Pasar</a:t>
            </a:r>
            <a:r>
              <a:rPr lang="en-US" dirty="0" smtClean="0"/>
              <a:t> la </a:t>
            </a:r>
            <a:r>
              <a:rPr lang="en-US" dirty="0" err="1" smtClean="0"/>
              <a:t>aspiradora</a:t>
            </a:r>
            <a:r>
              <a:rPr lang="en-US" dirty="0" smtClean="0"/>
              <a:t>			to vacuum</a:t>
            </a:r>
          </a:p>
          <a:p>
            <a:r>
              <a:rPr lang="en-US" dirty="0" err="1" smtClean="0"/>
              <a:t>Sacar</a:t>
            </a:r>
            <a:r>
              <a:rPr lang="en-US" dirty="0" smtClean="0"/>
              <a:t> la </a:t>
            </a:r>
            <a:r>
              <a:rPr lang="en-US" dirty="0" err="1" smtClean="0"/>
              <a:t>basura</a:t>
            </a:r>
            <a:r>
              <a:rPr lang="en-US" dirty="0" smtClean="0"/>
              <a:t>			to take out the trash</a:t>
            </a:r>
          </a:p>
          <a:p>
            <a:r>
              <a:rPr lang="en-US" dirty="0" err="1" smtClean="0"/>
              <a:t>Lavar</a:t>
            </a:r>
            <a:r>
              <a:rPr lang="en-US" dirty="0" smtClean="0"/>
              <a:t> los </a:t>
            </a:r>
            <a:r>
              <a:rPr lang="en-US" dirty="0" err="1" smtClean="0"/>
              <a:t>platos</a:t>
            </a:r>
            <a:r>
              <a:rPr lang="en-US" dirty="0" smtClean="0"/>
              <a:t>			to wash dishes</a:t>
            </a:r>
          </a:p>
          <a:p>
            <a:r>
              <a:rPr lang="en-US" dirty="0" err="1" smtClean="0"/>
              <a:t>Lavar</a:t>
            </a:r>
            <a:r>
              <a:rPr lang="en-US" dirty="0" smtClean="0"/>
              <a:t> la </a:t>
            </a:r>
            <a:r>
              <a:rPr lang="en-US" dirty="0" err="1" smtClean="0"/>
              <a:t>ropa</a:t>
            </a:r>
            <a:r>
              <a:rPr lang="en-US" dirty="0" smtClean="0"/>
              <a:t>				to wash clothes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0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Hacer la </a:t>
            </a:r>
            <a:r>
              <a:rPr lang="en-US" dirty="0" err="1" smtClean="0"/>
              <a:t>cama</a:t>
            </a:r>
            <a:r>
              <a:rPr lang="en-US" dirty="0" smtClean="0"/>
              <a:t>					to make the bed</a:t>
            </a:r>
          </a:p>
          <a:p>
            <a:r>
              <a:rPr lang="en-US" dirty="0" err="1" smtClean="0"/>
              <a:t>Limpiar</a:t>
            </a:r>
            <a:r>
              <a:rPr lang="en-US" dirty="0" smtClean="0"/>
              <a:t> el </a:t>
            </a:r>
            <a:r>
              <a:rPr lang="en-US" dirty="0" err="1" smtClean="0"/>
              <a:t>baño</a:t>
            </a:r>
            <a:r>
              <a:rPr lang="en-US" dirty="0" smtClean="0"/>
              <a:t>				to clean the bathroom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 la mesa					to set the table</a:t>
            </a:r>
          </a:p>
          <a:p>
            <a:r>
              <a:rPr lang="en-US" dirty="0" err="1" smtClean="0"/>
              <a:t>Arreglar</a:t>
            </a:r>
            <a:r>
              <a:rPr lang="en-US" dirty="0" smtClean="0"/>
              <a:t> el </a:t>
            </a:r>
            <a:r>
              <a:rPr lang="en-US" dirty="0" err="1" smtClean="0"/>
              <a:t>cuarto</a:t>
            </a:r>
            <a:r>
              <a:rPr lang="en-US" dirty="0" smtClean="0"/>
              <a:t>				to straighten up the room</a:t>
            </a:r>
          </a:p>
          <a:p>
            <a:r>
              <a:rPr lang="en-US" dirty="0" err="1" smtClean="0"/>
              <a:t>Limpio</a:t>
            </a:r>
            <a:r>
              <a:rPr lang="en-US" dirty="0" smtClean="0"/>
              <a:t>						clean</a:t>
            </a:r>
          </a:p>
          <a:p>
            <a:r>
              <a:rPr lang="en-US" dirty="0" err="1" smtClean="0"/>
              <a:t>Sucio</a:t>
            </a:r>
            <a:r>
              <a:rPr lang="en-US" dirty="0" smtClean="0"/>
              <a:t>							dirty</a:t>
            </a:r>
          </a:p>
          <a:p>
            <a:r>
              <a:rPr lang="en-US" dirty="0" err="1" smtClean="0"/>
              <a:t>Organizar</a:t>
            </a:r>
            <a:r>
              <a:rPr lang="en-US" dirty="0" smtClean="0"/>
              <a:t>						to tidy up, to organize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4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items: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bandera</a:t>
            </a:r>
            <a:r>
              <a:rPr lang="en-US" dirty="0" smtClean="0"/>
              <a:t>					flag</a:t>
            </a:r>
          </a:p>
          <a:p>
            <a:r>
              <a:rPr lang="en-US" dirty="0" smtClean="0"/>
              <a:t>El cartel/</a:t>
            </a:r>
            <a:r>
              <a:rPr lang="en-US" dirty="0" err="1" smtClean="0"/>
              <a:t>póster</a:t>
            </a:r>
            <a:r>
              <a:rPr lang="en-US" dirty="0" smtClean="0"/>
              <a:t>				poster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computadora</a:t>
            </a:r>
            <a:r>
              <a:rPr lang="en-US" dirty="0" smtClean="0"/>
              <a:t>				computer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disquete</a:t>
            </a:r>
            <a:r>
              <a:rPr lang="en-US" dirty="0" smtClean="0"/>
              <a:t>					diskette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mochila</a:t>
            </a:r>
            <a:r>
              <a:rPr lang="en-US" dirty="0" smtClean="0"/>
              <a:t>					backpack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pantalla</a:t>
            </a:r>
            <a:r>
              <a:rPr lang="en-US" dirty="0" smtClean="0"/>
              <a:t>					(computer) screen</a:t>
            </a:r>
          </a:p>
          <a:p>
            <a:r>
              <a:rPr lang="en-US" dirty="0"/>
              <a:t>El </a:t>
            </a:r>
            <a:r>
              <a:rPr lang="en-US" dirty="0" err="1" smtClean="0"/>
              <a:t>ratón</a:t>
            </a:r>
            <a:r>
              <a:rPr lang="en-US" dirty="0" smtClean="0"/>
              <a:t>						(computer) mouse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teclado</a:t>
            </a:r>
            <a:r>
              <a:rPr lang="en-US" dirty="0" smtClean="0"/>
              <a:t>						(computer) keyboard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papelera</a:t>
            </a:r>
            <a:r>
              <a:rPr lang="en-US" dirty="0" smtClean="0"/>
              <a:t>					wastepaper basket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reloj</a:t>
            </a:r>
            <a:r>
              <a:rPr lang="en-US" dirty="0" smtClean="0"/>
              <a:t>						clock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sacapuntas</a:t>
            </a:r>
            <a:r>
              <a:rPr lang="en-US" dirty="0" smtClean="0"/>
              <a:t>					pencil sharpener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8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To compare and contrast </a:t>
            </a:r>
            <a:br>
              <a:rPr lang="en-US" sz="4000"/>
            </a:br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Mejor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) que 				better than</a:t>
            </a:r>
          </a:p>
          <a:p>
            <a:pPr eaLnBrk="1" hangingPunct="1">
              <a:defRPr/>
            </a:pPr>
            <a:r>
              <a:rPr lang="en-US" dirty="0" smtClean="0"/>
              <a:t>El/la </a:t>
            </a:r>
            <a:r>
              <a:rPr lang="en-US" dirty="0" err="1" smtClean="0"/>
              <a:t>mejor</a:t>
            </a:r>
            <a:r>
              <a:rPr lang="en-US" dirty="0" smtClean="0"/>
              <a:t>;	              	the best</a:t>
            </a:r>
          </a:p>
          <a:p>
            <a:pPr eaLnBrk="1" hangingPunct="1">
              <a:defRPr/>
            </a:pPr>
            <a:r>
              <a:rPr lang="en-US" dirty="0" err="1" smtClean="0"/>
              <a:t>los</a:t>
            </a:r>
            <a:r>
              <a:rPr lang="en-US" dirty="0" smtClean="0"/>
              <a:t>/las </a:t>
            </a:r>
            <a:r>
              <a:rPr lang="en-US" dirty="0" err="1" smtClean="0"/>
              <a:t>mejores</a:t>
            </a:r>
            <a:r>
              <a:rPr lang="en-US" dirty="0" smtClean="0"/>
              <a:t>  			the best</a:t>
            </a:r>
          </a:p>
          <a:p>
            <a:pPr eaLnBrk="1" hangingPunct="1">
              <a:defRPr/>
            </a:pPr>
            <a:r>
              <a:rPr lang="en-US" dirty="0" err="1" smtClean="0"/>
              <a:t>Menos</a:t>
            </a:r>
            <a:r>
              <a:rPr lang="en-US" dirty="0" smtClean="0"/>
              <a:t>…que				less, fewer…than</a:t>
            </a:r>
          </a:p>
          <a:p>
            <a:pPr eaLnBrk="1" hangingPunct="1">
              <a:defRPr/>
            </a:pPr>
            <a:r>
              <a:rPr lang="en-US" dirty="0" err="1" smtClean="0"/>
              <a:t>Peor</a:t>
            </a:r>
            <a:r>
              <a:rPr lang="en-US" dirty="0" smtClean="0"/>
              <a:t>(que) 				worse than</a:t>
            </a:r>
          </a:p>
          <a:p>
            <a:pPr eaLnBrk="1" hangingPunct="1">
              <a:defRPr/>
            </a:pPr>
            <a:r>
              <a:rPr lang="en-US" dirty="0" smtClean="0"/>
              <a:t>El/la </a:t>
            </a:r>
            <a:r>
              <a:rPr lang="en-US" dirty="0" err="1" smtClean="0"/>
              <a:t>peor</a:t>
            </a:r>
            <a:r>
              <a:rPr lang="en-US" dirty="0" smtClean="0"/>
              <a:t>;              		the worst </a:t>
            </a:r>
          </a:p>
          <a:p>
            <a:pPr eaLnBrk="1" hangingPunct="1">
              <a:defRPr/>
            </a:pPr>
            <a:r>
              <a:rPr lang="en-US" dirty="0" err="1" smtClean="0"/>
              <a:t>los</a:t>
            </a:r>
            <a:r>
              <a:rPr lang="en-US" dirty="0" smtClean="0"/>
              <a:t>/las </a:t>
            </a:r>
            <a:r>
              <a:rPr lang="en-US" dirty="0" err="1" smtClean="0"/>
              <a:t>peores</a:t>
            </a:r>
            <a:r>
              <a:rPr lang="en-US" dirty="0" smtClean="0"/>
              <a:t>				the worst</a:t>
            </a:r>
          </a:p>
        </p:txBody>
      </p:sp>
    </p:spTree>
    <p:extLst>
      <p:ext uri="{BB962C8B-B14F-4D97-AF65-F5344CB8AC3E}">
        <p14:creationId xmlns:p14="http://schemas.microsoft.com/office/powerpoint/2010/main" val="170912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useful words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 </a:t>
            </a:r>
            <a:r>
              <a:rPr lang="en-US" dirty="0" err="1" smtClean="0"/>
              <a:t>cosa</a:t>
            </a:r>
            <a:r>
              <a:rPr lang="en-US" dirty="0" smtClean="0"/>
              <a:t>				the  thing</a:t>
            </a:r>
          </a:p>
          <a:p>
            <a:pPr eaLnBrk="1" hangingPunct="1">
              <a:defRPr/>
            </a:pPr>
            <a:r>
              <a:rPr lang="en-US" dirty="0" smtClean="0"/>
              <a:t>Para </a:t>
            </a:r>
            <a:r>
              <a:rPr lang="en-US" dirty="0" err="1" smtClean="0"/>
              <a:t>mí</a:t>
            </a:r>
            <a:r>
              <a:rPr lang="en-US" dirty="0" smtClean="0"/>
              <a:t>				in my opinion, for me</a:t>
            </a:r>
          </a:p>
          <a:p>
            <a:pPr eaLnBrk="1" hangingPunct="1">
              <a:defRPr/>
            </a:pPr>
            <a:r>
              <a:rPr lang="en-US" dirty="0" smtClean="0"/>
              <a:t>Para </a:t>
            </a:r>
            <a:r>
              <a:rPr lang="en-US" dirty="0" err="1" smtClean="0"/>
              <a:t>ti</a:t>
            </a:r>
            <a:r>
              <a:rPr lang="en-US" dirty="0" smtClean="0"/>
              <a:t>				in your opinion,</a:t>
            </a:r>
            <a:r>
              <a:rPr lang="en-US" dirty="0"/>
              <a:t> </a:t>
            </a:r>
            <a:r>
              <a:rPr lang="en-US" dirty="0" smtClean="0"/>
              <a:t>for you</a:t>
            </a:r>
          </a:p>
          <a:p>
            <a:pPr eaLnBrk="1" hangingPunct="1">
              <a:defRPr/>
            </a:pPr>
            <a:r>
              <a:rPr lang="en-US" dirty="0" smtClean="0"/>
              <a:t>La </a:t>
            </a:r>
            <a:r>
              <a:rPr lang="en-US" dirty="0" err="1" smtClean="0"/>
              <a:t>posesión</a:t>
            </a:r>
            <a:r>
              <a:rPr lang="en-US" dirty="0" smtClean="0"/>
              <a:t>			possession</a:t>
            </a:r>
          </a:p>
        </p:txBody>
      </p:sp>
    </p:spTree>
    <p:extLst>
      <p:ext uri="{BB962C8B-B14F-4D97-AF65-F5344CB8AC3E}">
        <p14:creationId xmlns:p14="http://schemas.microsoft.com/office/powerpoint/2010/main" val="32594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Making comparisons: más (+)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 </a:t>
            </a:r>
            <a:r>
              <a:rPr lang="en-US" b="1" u="sng" smtClean="0"/>
              <a:t>más (+)</a:t>
            </a:r>
            <a:r>
              <a:rPr lang="en-US" smtClean="0"/>
              <a:t> + adjective to compare two people, things, or actions.</a:t>
            </a:r>
          </a:p>
          <a:p>
            <a:pPr eaLnBrk="1" hangingPunct="1">
              <a:defRPr/>
            </a:pPr>
            <a:r>
              <a:rPr lang="en-US" smtClean="0"/>
              <a:t>Ex: El libro es </a:t>
            </a:r>
            <a:r>
              <a:rPr lang="en-US" b="1" u="sng" smtClean="0"/>
              <a:t>más</a:t>
            </a:r>
            <a:r>
              <a:rPr lang="en-US" smtClean="0"/>
              <a:t> interesante que el video.</a:t>
            </a:r>
          </a:p>
          <a:p>
            <a:pPr eaLnBrk="1" hangingPunct="1">
              <a:defRPr/>
            </a:pPr>
            <a:r>
              <a:rPr lang="en-US" smtClean="0"/>
              <a:t>The book is </a:t>
            </a:r>
            <a:r>
              <a:rPr lang="en-US" b="1" u="sng" smtClean="0"/>
              <a:t>more</a:t>
            </a:r>
            <a:r>
              <a:rPr lang="en-US" smtClean="0"/>
              <a:t> interesting than the video.</a:t>
            </a:r>
          </a:p>
          <a:p>
            <a:pPr eaLnBrk="1" hangingPunct="1">
              <a:defRPr/>
            </a:pPr>
            <a:r>
              <a:rPr lang="en-US" smtClean="0"/>
              <a:t>You can also use </a:t>
            </a:r>
            <a:r>
              <a:rPr lang="en-US" b="1" i="1" u="sng" smtClean="0"/>
              <a:t>mejor and mayor. (+)</a:t>
            </a:r>
          </a:p>
        </p:txBody>
      </p:sp>
    </p:spTree>
    <p:extLst>
      <p:ext uri="{BB962C8B-B14F-4D97-AF65-F5344CB8AC3E}">
        <p14:creationId xmlns:p14="http://schemas.microsoft.com/office/powerpoint/2010/main" val="94983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Menos (-) Less or fewer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 </a:t>
            </a:r>
            <a:r>
              <a:rPr lang="en-US" b="1" u="sng" dirty="0" err="1" smtClean="0"/>
              <a:t>menos</a:t>
            </a:r>
            <a:r>
              <a:rPr lang="en-US" b="1" u="sng" dirty="0" smtClean="0"/>
              <a:t> (-)</a:t>
            </a:r>
            <a:r>
              <a:rPr lang="en-US" dirty="0" smtClean="0"/>
              <a:t>  + adjective to compare two people, things, or actions.</a:t>
            </a:r>
          </a:p>
          <a:p>
            <a:pPr eaLnBrk="1" hangingPunct="1">
              <a:defRPr/>
            </a:pPr>
            <a:r>
              <a:rPr lang="en-US" dirty="0" err="1" smtClean="0"/>
              <a:t>Correr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u="sng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divertido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caminar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Running is </a:t>
            </a:r>
            <a:r>
              <a:rPr lang="en-US" b="1" u="sng" dirty="0" smtClean="0"/>
              <a:t>less</a:t>
            </a:r>
            <a:r>
              <a:rPr lang="en-US" dirty="0" smtClean="0"/>
              <a:t> fun than walking.</a:t>
            </a:r>
          </a:p>
          <a:p>
            <a:pPr eaLnBrk="1" hangingPunct="1">
              <a:defRPr/>
            </a:pPr>
            <a:r>
              <a:rPr lang="en-US" smtClean="0"/>
              <a:t>You can also use </a:t>
            </a:r>
            <a:r>
              <a:rPr lang="en-US" b="1" i="1" u="sng" dirty="0" err="1" smtClean="0"/>
              <a:t>peor</a:t>
            </a:r>
            <a:r>
              <a:rPr lang="en-US" b="1" i="1" u="sng" dirty="0" smtClean="0"/>
              <a:t> and </a:t>
            </a:r>
            <a:r>
              <a:rPr lang="en-US" b="1" i="1" u="sng" dirty="0" err="1" smtClean="0"/>
              <a:t>menor</a:t>
            </a:r>
            <a:r>
              <a:rPr lang="en-US" dirty="0" smtClean="0"/>
              <a:t> (-).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44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Saying what needs to be done; complaining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Oye</a:t>
            </a:r>
            <a:r>
              <a:rPr lang="en-US" dirty="0" smtClean="0"/>
              <a:t>									hey</a:t>
            </a:r>
          </a:p>
          <a:p>
            <a:r>
              <a:rPr lang="en-US" dirty="0" smtClean="0"/>
              <a:t>¡Hay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pesado</a:t>
            </a:r>
            <a:r>
              <a:rPr lang="en-US" dirty="0" smtClean="0"/>
              <a:t>!						Oh, what a drag.</a:t>
            </a:r>
          </a:p>
          <a:p>
            <a:r>
              <a:rPr lang="en-US" dirty="0" err="1" smtClean="0"/>
              <a:t>Debes</a:t>
            </a:r>
            <a:r>
              <a:rPr lang="en-US" dirty="0" smtClean="0"/>
              <a:t> + infinitive (-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ir</a:t>
            </a:r>
            <a:r>
              <a:rPr lang="en-US" dirty="0" smtClean="0"/>
              <a:t> verbs)		You need to… / You should…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barrer</a:t>
            </a:r>
            <a:r>
              <a:rPr lang="en-US" dirty="0" smtClean="0"/>
              <a:t>…						You need to sweep…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harto</a:t>
            </a:r>
            <a:r>
              <a:rPr lang="en-US" dirty="0" smtClean="0"/>
              <a:t> de…						I’m fed up with…</a:t>
            </a:r>
          </a:p>
          <a:p>
            <a:r>
              <a:rPr lang="en-US" dirty="0" smtClean="0"/>
              <a:t>Favor de + infinitive					Please + (verb)</a:t>
            </a:r>
          </a:p>
          <a:p>
            <a:r>
              <a:rPr lang="en-US" dirty="0" smtClean="0"/>
              <a:t>Hay </a:t>
            </a:r>
            <a:r>
              <a:rPr lang="en-US" dirty="0" err="1" smtClean="0"/>
              <a:t>que</a:t>
            </a:r>
            <a:r>
              <a:rPr lang="en-US" dirty="0" smtClean="0"/>
              <a:t> + infinitive					It’s necessary to…</a:t>
            </a:r>
          </a:p>
          <a:p>
            <a:r>
              <a:rPr lang="en-US" dirty="0" smtClean="0"/>
              <a:t>Hacer el favor de + infinitive			do the favor of + (gerund)</a:t>
            </a:r>
          </a:p>
          <a:p>
            <a:r>
              <a:rPr lang="en-US" dirty="0" smtClean="0"/>
              <a:t>¡No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!							It’s not fair!</a:t>
            </a:r>
          </a:p>
          <a:p>
            <a:r>
              <a:rPr lang="en-US" dirty="0" err="1" smtClean="0"/>
              <a:t>Ya</a:t>
            </a:r>
            <a:r>
              <a:rPr lang="en-US" dirty="0" smtClean="0"/>
              <a:t> lo </a:t>
            </a:r>
            <a:r>
              <a:rPr lang="en-US" dirty="0" err="1" smtClean="0"/>
              <a:t>hice</a:t>
            </a:r>
            <a:r>
              <a:rPr lang="en-US" dirty="0" smtClean="0"/>
              <a:t> mil </a:t>
            </a:r>
            <a:r>
              <a:rPr lang="en-US" dirty="0" err="1" smtClean="0"/>
              <a:t>veces</a:t>
            </a:r>
            <a:r>
              <a:rPr lang="en-US" dirty="0" smtClean="0"/>
              <a:t>.				I’ve already done it a thousand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4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Gramática</a:t>
            </a:r>
            <a:r>
              <a:rPr lang="en-US" dirty="0" smtClean="0"/>
              <a:t>: </a:t>
            </a:r>
            <a:r>
              <a:rPr lang="en-US" dirty="0" err="1" smtClean="0"/>
              <a:t>Ser</a:t>
            </a:r>
            <a:r>
              <a:rPr lang="en-US" dirty="0" smtClean="0"/>
              <a:t> y </a:t>
            </a:r>
            <a:r>
              <a:rPr lang="en-US" dirty="0" err="1" smtClean="0"/>
              <a:t>Estar</a:t>
            </a:r>
            <a:r>
              <a:rPr lang="en-US" dirty="0" smtClean="0"/>
              <a:t>: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61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A.  Use </a:t>
            </a:r>
            <a:r>
              <a:rPr lang="en-US" dirty="0" err="1" smtClean="0">
                <a:solidFill>
                  <a:srgbClr val="FF0000"/>
                </a:solidFill>
              </a:rPr>
              <a:t>ser</a:t>
            </a:r>
            <a:r>
              <a:rPr lang="en-US" dirty="0" smtClean="0">
                <a:solidFill>
                  <a:srgbClr val="FF0000"/>
                </a:solidFill>
              </a:rPr>
              <a:t> to</a:t>
            </a:r>
            <a:r>
              <a:rPr lang="en-US" dirty="0" smtClean="0"/>
              <a:t>: (permanent situation)</a:t>
            </a:r>
            <a:endParaRPr lang="en-US" dirty="0" smtClean="0"/>
          </a:p>
          <a:p>
            <a:r>
              <a:rPr lang="en-US" dirty="0" smtClean="0"/>
              <a:t>1. say where a class or an event takes place</a:t>
            </a:r>
          </a:p>
          <a:p>
            <a:r>
              <a:rPr lang="en-US" dirty="0" smtClean="0"/>
              <a:t>Ex: La fiesta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mi casa.</a:t>
            </a:r>
          </a:p>
          <a:p>
            <a:r>
              <a:rPr lang="en-US" dirty="0" smtClean="0"/>
              <a:t>2. describe the characteristics of someone or something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Yo</a:t>
            </a:r>
            <a:r>
              <a:rPr lang="en-US" dirty="0" smtClean="0"/>
              <a:t> soy alto y </a:t>
            </a:r>
            <a:r>
              <a:rPr lang="en-US" dirty="0" err="1" smtClean="0"/>
              <a:t>rubio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B. Use </a:t>
            </a:r>
            <a:r>
              <a:rPr lang="en-US" dirty="0" err="1" smtClean="0">
                <a:solidFill>
                  <a:srgbClr val="FF0000"/>
                </a:solidFill>
              </a:rPr>
              <a:t>estar</a:t>
            </a:r>
            <a:r>
              <a:rPr lang="en-US" dirty="0" smtClean="0">
                <a:solidFill>
                  <a:srgbClr val="FF0000"/>
                </a:solidFill>
              </a:rPr>
              <a:t> to</a:t>
            </a:r>
            <a:r>
              <a:rPr lang="en-US" dirty="0" smtClean="0"/>
              <a:t>: (temporary situation)</a:t>
            </a:r>
            <a:endParaRPr lang="en-US" dirty="0" smtClean="0"/>
          </a:p>
          <a:p>
            <a:r>
              <a:rPr lang="en-US" dirty="0" smtClean="0"/>
              <a:t>1. say what is going on right now		Ex: </a:t>
            </a:r>
            <a:r>
              <a:rPr lang="en-US" dirty="0" err="1" smtClean="0"/>
              <a:t>Mamá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regando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plantas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say where someone or something is	Ex: La comida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mesa.</a:t>
            </a:r>
          </a:p>
          <a:p>
            <a:r>
              <a:rPr lang="en-US" dirty="0" smtClean="0"/>
              <a:t>3. say how someone feels 				Ex: El </a:t>
            </a:r>
            <a:r>
              <a:rPr lang="en-US" dirty="0" err="1" smtClean="0"/>
              <a:t>niño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enfermo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say how food tastes					Ex: La </a:t>
            </a:r>
            <a:r>
              <a:rPr lang="en-US" dirty="0" err="1" smtClean="0"/>
              <a:t>sopa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deliciosa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8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Allí					there</a:t>
            </a:r>
          </a:p>
          <a:p>
            <a:r>
              <a:rPr lang="en-US" dirty="0" err="1" smtClean="0"/>
              <a:t>Aquí</a:t>
            </a:r>
            <a:r>
              <a:rPr lang="en-US" dirty="0" smtClean="0"/>
              <a:t>					here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					in, on</a:t>
            </a:r>
          </a:p>
          <a:p>
            <a:r>
              <a:rPr lang="en-US" dirty="0" smtClean="0"/>
              <a:t>A la </a:t>
            </a:r>
            <a:r>
              <a:rPr lang="en-US" dirty="0" err="1" smtClean="0"/>
              <a:t>derecha</a:t>
            </a:r>
            <a:r>
              <a:rPr lang="en-US" dirty="0" smtClean="0"/>
              <a:t> de		to the right of</a:t>
            </a:r>
          </a:p>
          <a:p>
            <a:r>
              <a:rPr lang="en-US" dirty="0" smtClean="0"/>
              <a:t>A la </a:t>
            </a:r>
            <a:r>
              <a:rPr lang="en-US" dirty="0" err="1" smtClean="0"/>
              <a:t>izquierda</a:t>
            </a:r>
            <a:r>
              <a:rPr lang="en-US" dirty="0" smtClean="0"/>
              <a:t> de		to the left of</a:t>
            </a:r>
          </a:p>
          <a:p>
            <a:r>
              <a:rPr lang="en-US" dirty="0" smtClean="0"/>
              <a:t>Entre					(in) between</a:t>
            </a:r>
          </a:p>
          <a:p>
            <a:r>
              <a:rPr lang="en-US" dirty="0" err="1" smtClean="0"/>
              <a:t>Alfombra</a:t>
            </a:r>
            <a:r>
              <a:rPr lang="en-US" dirty="0" smtClean="0"/>
              <a:t>				carpet, rug</a:t>
            </a:r>
          </a:p>
          <a:p>
            <a:r>
              <a:rPr lang="en-US" dirty="0" err="1" smtClean="0"/>
              <a:t>Bañera</a:t>
            </a:r>
            <a:r>
              <a:rPr lang="en-US" dirty="0" smtClean="0"/>
              <a:t>				bathtub</a:t>
            </a:r>
          </a:p>
          <a:p>
            <a:r>
              <a:rPr lang="en-US" dirty="0" err="1" smtClean="0"/>
              <a:t>Cómoda</a:t>
            </a:r>
            <a:r>
              <a:rPr lang="en-US" dirty="0" smtClean="0"/>
              <a:t>				chest of drawers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Conjugation: </a:t>
            </a:r>
            <a:r>
              <a:rPr lang="en-US" dirty="0" err="1" smtClean="0"/>
              <a:t>ser</a:t>
            </a:r>
            <a:r>
              <a:rPr lang="en-US" dirty="0" smtClean="0"/>
              <a:t> and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Pronouns     			</a:t>
            </a:r>
            <a:r>
              <a:rPr lang="en-US" dirty="0" err="1" smtClean="0"/>
              <a:t>Ser</a:t>
            </a:r>
            <a:r>
              <a:rPr lang="en-US" dirty="0" smtClean="0"/>
              <a:t>				</a:t>
            </a:r>
            <a:r>
              <a:rPr lang="en-US" dirty="0" err="1" smtClean="0"/>
              <a:t>Estar</a:t>
            </a:r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					soy				</a:t>
            </a:r>
            <a:r>
              <a:rPr lang="en-US" dirty="0" err="1" smtClean="0"/>
              <a:t>estoy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					</a:t>
            </a:r>
            <a:r>
              <a:rPr lang="en-US" dirty="0" err="1" smtClean="0"/>
              <a:t>eres</a:t>
            </a:r>
            <a:r>
              <a:rPr lang="en-US" dirty="0" smtClean="0"/>
              <a:t>				</a:t>
            </a:r>
            <a:r>
              <a:rPr lang="en-US" dirty="0" err="1" smtClean="0"/>
              <a:t>estás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 	    		</a:t>
            </a:r>
            <a:r>
              <a:rPr lang="en-US" dirty="0" err="1" smtClean="0"/>
              <a:t>es</a:t>
            </a:r>
            <a:r>
              <a:rPr lang="en-US" dirty="0" smtClean="0"/>
              <a:t>				</a:t>
            </a:r>
            <a:r>
              <a:rPr lang="en-US" dirty="0" err="1" smtClean="0"/>
              <a:t>está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somos</a:t>
            </a:r>
            <a:r>
              <a:rPr lang="en-US" dirty="0" smtClean="0"/>
              <a:t>			</a:t>
            </a:r>
            <a:r>
              <a:rPr lang="en-US" dirty="0" err="1" smtClean="0"/>
              <a:t>estamos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son				</a:t>
            </a:r>
            <a:r>
              <a:rPr lang="en-US" dirty="0" err="1" smtClean="0"/>
              <a:t>están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5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followed by infinitives: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A.. You can use the verbs </a:t>
            </a:r>
            <a:r>
              <a:rPr lang="en-US" dirty="0" err="1" smtClean="0">
                <a:solidFill>
                  <a:srgbClr val="00B0F0"/>
                </a:solidFill>
              </a:rPr>
              <a:t>deber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tener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que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B0F0"/>
                </a:solidFill>
              </a:rPr>
              <a:t>me/</a:t>
            </a:r>
            <a:r>
              <a:rPr lang="en-US" dirty="0" err="1" smtClean="0">
                <a:solidFill>
                  <a:srgbClr val="00B0F0"/>
                </a:solidFill>
              </a:rPr>
              <a:t>te</a:t>
            </a:r>
            <a:r>
              <a:rPr lang="en-US" dirty="0" smtClean="0">
                <a:solidFill>
                  <a:srgbClr val="00B0F0"/>
                </a:solidFill>
              </a:rPr>
              <a:t>/le/les </a:t>
            </a:r>
            <a:r>
              <a:rPr lang="en-US" dirty="0" err="1" smtClean="0">
                <a:solidFill>
                  <a:srgbClr val="00B0F0"/>
                </a:solidFill>
              </a:rPr>
              <a:t>toca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with an </a:t>
            </a:r>
            <a:r>
              <a:rPr lang="en-US" dirty="0" smtClean="0">
                <a:solidFill>
                  <a:srgbClr val="FF0000"/>
                </a:solidFill>
              </a:rPr>
              <a:t>infinitive</a:t>
            </a:r>
            <a:r>
              <a:rPr lang="en-US" dirty="0" smtClean="0"/>
              <a:t> to say what someone has to do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rgbClr val="00B0F0"/>
                </a:solidFill>
              </a:rPr>
              <a:t>Debemos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limpiar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antes de la fiesta.</a:t>
            </a:r>
          </a:p>
          <a:p>
            <a:r>
              <a:rPr lang="en-US" dirty="0" smtClean="0"/>
              <a:t>2. </a:t>
            </a:r>
            <a:r>
              <a:rPr lang="en-US" dirty="0" err="1" smtClean="0">
                <a:solidFill>
                  <a:srgbClr val="00B0F0"/>
                </a:solidFill>
              </a:rPr>
              <a:t>Tienes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que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sacar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basura</a:t>
            </a:r>
            <a:r>
              <a:rPr lang="en-US" dirty="0" smtClean="0"/>
              <a:t>.</a:t>
            </a:r>
          </a:p>
          <a:p>
            <a:r>
              <a:rPr lang="en-US" dirty="0"/>
              <a:t>3</a:t>
            </a:r>
            <a:r>
              <a:rPr lang="en-US" dirty="0" smtClean="0"/>
              <a:t>. A </a:t>
            </a:r>
            <a:r>
              <a:rPr lang="en-US" dirty="0" err="1" smtClean="0"/>
              <a:t>mí</a:t>
            </a:r>
            <a:r>
              <a:rPr lang="en-US" dirty="0" smtClean="0"/>
              <a:t> no </a:t>
            </a:r>
            <a:r>
              <a:rPr lang="en-US" dirty="0" smtClean="0">
                <a:solidFill>
                  <a:srgbClr val="00B0F0"/>
                </a:solidFill>
              </a:rPr>
              <a:t>me </a:t>
            </a:r>
            <a:r>
              <a:rPr lang="en-US" dirty="0" err="1" smtClean="0">
                <a:solidFill>
                  <a:srgbClr val="00B0F0"/>
                </a:solidFill>
              </a:rPr>
              <a:t>toca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barrer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hoy.	A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toca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barrer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You can use the expressions </a:t>
            </a:r>
            <a:r>
              <a:rPr lang="en-US" dirty="0" smtClean="0">
                <a:solidFill>
                  <a:srgbClr val="00B0F0"/>
                </a:solidFill>
              </a:rPr>
              <a:t>hay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que, hacer el favor de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B0F0"/>
                </a:solidFill>
              </a:rPr>
              <a:t>favor de </a:t>
            </a:r>
            <a:r>
              <a:rPr lang="en-US" dirty="0" smtClean="0"/>
              <a:t>with an </a:t>
            </a:r>
            <a:r>
              <a:rPr lang="en-US" dirty="0" smtClean="0">
                <a:solidFill>
                  <a:srgbClr val="FF0000"/>
                </a:solidFill>
              </a:rPr>
              <a:t>infinitive</a:t>
            </a:r>
            <a:r>
              <a:rPr lang="en-US" dirty="0" smtClean="0"/>
              <a:t> to say what has to be done.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00B0F0"/>
                </a:solidFill>
              </a:rPr>
              <a:t>Hay </a:t>
            </a:r>
            <a:r>
              <a:rPr lang="en-US" dirty="0" err="1" smtClean="0">
                <a:solidFill>
                  <a:srgbClr val="00B0F0"/>
                </a:solidFill>
              </a:rPr>
              <a:t>que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bañar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 </a:t>
            </a:r>
            <a:r>
              <a:rPr lang="en-US" dirty="0" err="1" smtClean="0"/>
              <a:t>gato</a:t>
            </a:r>
            <a:r>
              <a:rPr lang="en-US" dirty="0" smtClean="0"/>
              <a:t>.	The cat needs to be bathe.</a:t>
            </a:r>
          </a:p>
          <a:p>
            <a:r>
              <a:rPr lang="en-US" dirty="0" smtClean="0"/>
              <a:t>2. </a:t>
            </a:r>
            <a:r>
              <a:rPr lang="en-US" dirty="0" err="1" smtClean="0">
                <a:solidFill>
                  <a:srgbClr val="00B0F0"/>
                </a:solidFill>
              </a:rPr>
              <a:t>Hazme</a:t>
            </a:r>
            <a:r>
              <a:rPr lang="en-US" dirty="0" smtClean="0">
                <a:solidFill>
                  <a:srgbClr val="00B0F0"/>
                </a:solidFill>
              </a:rPr>
              <a:t> el favor 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aspiradora</a:t>
            </a:r>
            <a:r>
              <a:rPr lang="en-US" dirty="0" smtClean="0"/>
              <a:t>.	Please vacuum.</a:t>
            </a:r>
            <a:endParaRPr lang="en-US" dirty="0"/>
          </a:p>
          <a:p>
            <a:r>
              <a:rPr lang="en-US" dirty="0" smtClean="0"/>
              <a:t>3. </a:t>
            </a:r>
            <a:r>
              <a:rPr lang="en-US" dirty="0" smtClean="0">
                <a:solidFill>
                  <a:srgbClr val="00B0F0"/>
                </a:solidFill>
              </a:rPr>
              <a:t>Favor de</a:t>
            </a:r>
            <a:r>
              <a:rPr lang="en-US" dirty="0" smtClean="0"/>
              <a:t> no </a:t>
            </a:r>
            <a:r>
              <a:rPr lang="en-US" dirty="0" err="1" smtClean="0">
                <a:solidFill>
                  <a:srgbClr val="FF0000"/>
                </a:solidFill>
              </a:rPr>
              <a:t>dar</a:t>
            </a:r>
            <a:r>
              <a:rPr lang="en-US" dirty="0" err="1" smtClean="0"/>
              <a:t>les</a:t>
            </a:r>
            <a:r>
              <a:rPr lang="en-US" dirty="0" smtClean="0"/>
              <a:t> de comer a los </a:t>
            </a:r>
            <a:r>
              <a:rPr lang="en-US" dirty="0" err="1" smtClean="0"/>
              <a:t>perros</a:t>
            </a:r>
            <a:r>
              <a:rPr lang="en-US" dirty="0" smtClean="0"/>
              <a:t>.	Please do not feed the dogs.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3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Past-tense of –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and –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840153" cy="3880773"/>
          </a:xfrm>
        </p:spPr>
        <p:txBody>
          <a:bodyPr/>
          <a:lstStyle/>
          <a:p>
            <a:r>
              <a:rPr lang="en-US" dirty="0" smtClean="0"/>
              <a:t>Pronouns				</a:t>
            </a:r>
            <a:r>
              <a:rPr lang="en-US" dirty="0" err="1" smtClean="0"/>
              <a:t>arreglar</a:t>
            </a:r>
            <a:r>
              <a:rPr lang="en-US" dirty="0" smtClean="0"/>
              <a:t>(to fix)	</a:t>
            </a:r>
            <a:r>
              <a:rPr lang="en-US" dirty="0" err="1" smtClean="0"/>
              <a:t>barrer</a:t>
            </a:r>
            <a:r>
              <a:rPr lang="en-US" dirty="0" smtClean="0"/>
              <a:t>(to sweep)	</a:t>
            </a:r>
            <a:r>
              <a:rPr lang="en-US" dirty="0" err="1" smtClean="0"/>
              <a:t>sacudir</a:t>
            </a:r>
            <a:r>
              <a:rPr lang="en-US" dirty="0" smtClean="0"/>
              <a:t>(to dust)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					</a:t>
            </a:r>
            <a:r>
              <a:rPr lang="en-US" dirty="0" err="1" smtClean="0"/>
              <a:t>arregl</a:t>
            </a:r>
            <a:r>
              <a:rPr lang="en-US" dirty="0" err="1" smtClean="0">
                <a:solidFill>
                  <a:srgbClr val="FF0000"/>
                </a:solidFill>
              </a:rPr>
              <a:t>é</a:t>
            </a:r>
            <a:r>
              <a:rPr lang="en-US" dirty="0" smtClean="0"/>
              <a:t>			</a:t>
            </a:r>
            <a:r>
              <a:rPr lang="en-US" dirty="0" err="1" smtClean="0"/>
              <a:t>barr</a:t>
            </a:r>
            <a:r>
              <a:rPr lang="en-US" dirty="0" err="1" smtClean="0">
                <a:solidFill>
                  <a:srgbClr val="FF0000"/>
                </a:solidFill>
              </a:rPr>
              <a:t>í</a:t>
            </a:r>
            <a:r>
              <a:rPr lang="en-US" dirty="0" smtClean="0"/>
              <a:t>			</a:t>
            </a:r>
            <a:r>
              <a:rPr lang="en-US" dirty="0" err="1" smtClean="0"/>
              <a:t>sacud</a:t>
            </a:r>
            <a:r>
              <a:rPr lang="en-US" dirty="0" err="1" smtClean="0">
                <a:solidFill>
                  <a:srgbClr val="FF0000"/>
                </a:solidFill>
              </a:rPr>
              <a:t>í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Tú</a:t>
            </a:r>
            <a:r>
              <a:rPr lang="en-US" dirty="0" smtClean="0"/>
              <a:t>					</a:t>
            </a:r>
            <a:r>
              <a:rPr lang="en-US" dirty="0" err="1" smtClean="0"/>
              <a:t>arreg</a:t>
            </a:r>
            <a:r>
              <a:rPr lang="en-US" dirty="0" err="1" smtClean="0">
                <a:solidFill>
                  <a:srgbClr val="FF0000"/>
                </a:solidFill>
              </a:rPr>
              <a:t>laste</a:t>
            </a:r>
            <a:r>
              <a:rPr lang="en-US" dirty="0" smtClean="0"/>
              <a:t>		</a:t>
            </a:r>
            <a:r>
              <a:rPr lang="en-US" dirty="0" err="1" smtClean="0"/>
              <a:t>barr</a:t>
            </a:r>
            <a:r>
              <a:rPr lang="en-US" dirty="0" err="1" smtClean="0">
                <a:solidFill>
                  <a:srgbClr val="FF0000"/>
                </a:solidFill>
              </a:rPr>
              <a:t>iste</a:t>
            </a:r>
            <a:r>
              <a:rPr lang="en-US" dirty="0" smtClean="0"/>
              <a:t>			</a:t>
            </a:r>
            <a:r>
              <a:rPr lang="en-US" dirty="0" err="1" smtClean="0"/>
              <a:t>sacud</a:t>
            </a:r>
            <a:r>
              <a:rPr lang="en-US" dirty="0" err="1" smtClean="0">
                <a:solidFill>
                  <a:srgbClr val="FF0000"/>
                </a:solidFill>
              </a:rPr>
              <a:t>iste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dirty="0" err="1" smtClean="0"/>
              <a:t>arregl</a:t>
            </a:r>
            <a:r>
              <a:rPr lang="en-US" dirty="0" err="1" smtClean="0">
                <a:solidFill>
                  <a:srgbClr val="FF0000"/>
                </a:solidFill>
              </a:rPr>
              <a:t>ó</a:t>
            </a:r>
            <a:r>
              <a:rPr lang="en-US" dirty="0" smtClean="0"/>
              <a:t>			</a:t>
            </a:r>
            <a:r>
              <a:rPr lang="en-US" dirty="0" err="1" smtClean="0"/>
              <a:t>barri</a:t>
            </a:r>
            <a:r>
              <a:rPr lang="en-US" dirty="0" err="1" smtClean="0">
                <a:solidFill>
                  <a:srgbClr val="FF0000"/>
                </a:solidFill>
              </a:rPr>
              <a:t>ó</a:t>
            </a:r>
            <a:r>
              <a:rPr lang="en-US" dirty="0" smtClean="0"/>
              <a:t>			</a:t>
            </a:r>
            <a:r>
              <a:rPr lang="en-US" dirty="0" err="1" smtClean="0"/>
              <a:t>sacudi</a:t>
            </a:r>
            <a:r>
              <a:rPr lang="en-US" dirty="0" err="1" smtClean="0">
                <a:solidFill>
                  <a:srgbClr val="FF0000"/>
                </a:solidFill>
              </a:rPr>
              <a:t>ó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arregl</a:t>
            </a:r>
            <a:r>
              <a:rPr lang="en-US" dirty="0" err="1" smtClean="0">
                <a:solidFill>
                  <a:srgbClr val="FF0000"/>
                </a:solidFill>
              </a:rPr>
              <a:t>amos</a:t>
            </a:r>
            <a:r>
              <a:rPr lang="en-US" dirty="0" smtClean="0"/>
              <a:t>		</a:t>
            </a:r>
            <a:r>
              <a:rPr lang="en-US" dirty="0" err="1" smtClean="0"/>
              <a:t>barr</a:t>
            </a:r>
            <a:r>
              <a:rPr lang="en-US" dirty="0" err="1" smtClean="0">
                <a:solidFill>
                  <a:srgbClr val="FF0000"/>
                </a:solidFill>
              </a:rPr>
              <a:t>imos</a:t>
            </a:r>
            <a:r>
              <a:rPr lang="en-US" dirty="0" smtClean="0"/>
              <a:t>			</a:t>
            </a:r>
            <a:r>
              <a:rPr lang="en-US" dirty="0" err="1" smtClean="0"/>
              <a:t>sacud</a:t>
            </a:r>
            <a:r>
              <a:rPr lang="en-US" dirty="0" err="1" smtClean="0">
                <a:solidFill>
                  <a:srgbClr val="FF0000"/>
                </a:solidFill>
              </a:rPr>
              <a:t>imos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arregl</a:t>
            </a:r>
            <a:r>
              <a:rPr lang="en-US" dirty="0" err="1" smtClean="0">
                <a:solidFill>
                  <a:srgbClr val="FF0000"/>
                </a:solidFill>
              </a:rPr>
              <a:t>aron</a:t>
            </a:r>
            <a:r>
              <a:rPr lang="en-US" dirty="0" smtClean="0"/>
              <a:t>		</a:t>
            </a:r>
            <a:r>
              <a:rPr lang="en-US" dirty="0" err="1" smtClean="0"/>
              <a:t>barr</a:t>
            </a:r>
            <a:r>
              <a:rPr lang="en-US" dirty="0" err="1" smtClean="0">
                <a:solidFill>
                  <a:srgbClr val="FF0000"/>
                </a:solidFill>
              </a:rPr>
              <a:t>ieron</a:t>
            </a:r>
            <a:r>
              <a:rPr lang="en-US" dirty="0" smtClean="0"/>
              <a:t>		</a:t>
            </a:r>
            <a:r>
              <a:rPr lang="en-US" dirty="0" err="1" smtClean="0"/>
              <a:t>sacud</a:t>
            </a:r>
            <a:r>
              <a:rPr lang="en-US" dirty="0" err="1" smtClean="0">
                <a:solidFill>
                  <a:srgbClr val="FF0000"/>
                </a:solidFill>
              </a:rPr>
              <a:t>ieron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4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Past-tense of </a:t>
            </a:r>
            <a:br>
              <a:rPr lang="en-US" dirty="0" smtClean="0"/>
            </a:br>
            <a:r>
              <a:rPr lang="en-US" dirty="0" smtClean="0"/>
              <a:t>hacer </a:t>
            </a:r>
            <a:r>
              <a:rPr lang="en-US" dirty="0"/>
              <a:t>and </a:t>
            </a:r>
            <a:r>
              <a:rPr lang="en-US" dirty="0" err="1"/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Pronouns					hacer (to do, to make)	</a:t>
            </a:r>
            <a:r>
              <a:rPr lang="en-US" dirty="0" err="1" smtClean="0"/>
              <a:t>ir</a:t>
            </a:r>
            <a:r>
              <a:rPr lang="en-US" dirty="0" smtClean="0"/>
              <a:t> (to go)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						</a:t>
            </a:r>
            <a:r>
              <a:rPr lang="en-US" dirty="0" err="1" smtClean="0"/>
              <a:t>hice</a:t>
            </a:r>
            <a:r>
              <a:rPr lang="en-US" dirty="0" smtClean="0"/>
              <a:t>						</a:t>
            </a:r>
            <a:r>
              <a:rPr lang="en-US" dirty="0" err="1" smtClean="0"/>
              <a:t>fui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						</a:t>
            </a:r>
            <a:r>
              <a:rPr lang="en-US" dirty="0" err="1" smtClean="0"/>
              <a:t>hiciste</a:t>
            </a:r>
            <a:r>
              <a:rPr lang="en-US" dirty="0" smtClean="0"/>
              <a:t>					</a:t>
            </a:r>
            <a:r>
              <a:rPr lang="en-US" dirty="0" err="1" smtClean="0"/>
              <a:t>fuiste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	</a:t>
            </a:r>
            <a:r>
              <a:rPr lang="en-US" dirty="0" err="1" smtClean="0"/>
              <a:t>hizo</a:t>
            </a:r>
            <a:r>
              <a:rPr lang="en-US" dirty="0" smtClean="0"/>
              <a:t>						</a:t>
            </a:r>
            <a:r>
              <a:rPr lang="en-US" dirty="0" err="1" smtClean="0"/>
              <a:t>fue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/as				</a:t>
            </a:r>
            <a:r>
              <a:rPr lang="en-US" dirty="0" err="1" smtClean="0"/>
              <a:t>hicimos</a:t>
            </a:r>
            <a:r>
              <a:rPr lang="en-US" dirty="0" smtClean="0"/>
              <a:t>					</a:t>
            </a:r>
            <a:r>
              <a:rPr lang="en-US" dirty="0" err="1" smtClean="0"/>
              <a:t>fuimosrrrrrrrkarina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	</a:t>
            </a:r>
            <a:r>
              <a:rPr lang="en-US" dirty="0" err="1" smtClean="0"/>
              <a:t>hicieron</a:t>
            </a:r>
            <a:r>
              <a:rPr lang="en-US" dirty="0" smtClean="0"/>
              <a:t>					</a:t>
            </a:r>
            <a:r>
              <a:rPr lang="en-US" dirty="0" err="1" smtClean="0"/>
              <a:t>fueron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5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Cuadro</a:t>
            </a:r>
            <a:r>
              <a:rPr lang="en-US" dirty="0" smtClean="0"/>
              <a:t>						painting</a:t>
            </a:r>
          </a:p>
          <a:p>
            <a:r>
              <a:rPr lang="en-US" dirty="0" err="1" smtClean="0"/>
              <a:t>Ducha</a:t>
            </a:r>
            <a:r>
              <a:rPr lang="en-US" dirty="0" smtClean="0"/>
              <a:t>						shower</a:t>
            </a:r>
          </a:p>
          <a:p>
            <a:r>
              <a:rPr lang="en-US" dirty="0" err="1" smtClean="0"/>
              <a:t>Estante</a:t>
            </a:r>
            <a:r>
              <a:rPr lang="en-US" dirty="0" smtClean="0"/>
              <a:t>						book case/shelf</a:t>
            </a:r>
          </a:p>
          <a:p>
            <a:r>
              <a:rPr lang="en-US" dirty="0" err="1" smtClean="0"/>
              <a:t>Estufa</a:t>
            </a:r>
            <a:r>
              <a:rPr lang="en-US" dirty="0" smtClean="0"/>
              <a:t>						stove</a:t>
            </a:r>
          </a:p>
          <a:p>
            <a:r>
              <a:rPr lang="en-US" dirty="0" err="1" smtClean="0"/>
              <a:t>Fregadero</a:t>
            </a:r>
            <a:r>
              <a:rPr lang="en-US" dirty="0" smtClean="0"/>
              <a:t>					(kitchen) sink</a:t>
            </a:r>
          </a:p>
          <a:p>
            <a:r>
              <a:rPr lang="en-US" dirty="0" err="1" smtClean="0"/>
              <a:t>Inodoro</a:t>
            </a:r>
            <a:r>
              <a:rPr lang="en-US" dirty="0" smtClean="0"/>
              <a:t>						toilet</a:t>
            </a:r>
          </a:p>
          <a:p>
            <a:r>
              <a:rPr lang="en-US" dirty="0" err="1" smtClean="0"/>
              <a:t>Lámpara</a:t>
            </a:r>
            <a:r>
              <a:rPr lang="en-US" dirty="0" smtClean="0"/>
              <a:t>						lamp</a:t>
            </a:r>
          </a:p>
          <a:p>
            <a:r>
              <a:rPr lang="en-US" dirty="0" smtClean="0"/>
              <a:t>Lavabo						(bathroom) sink</a:t>
            </a:r>
          </a:p>
          <a:p>
            <a:r>
              <a:rPr lang="en-US" dirty="0" err="1" smtClean="0"/>
              <a:t>Lavadora</a:t>
            </a:r>
            <a:r>
              <a:rPr lang="en-US" dirty="0" smtClean="0"/>
              <a:t>						washing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5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Lavaplatos</a:t>
            </a:r>
            <a:r>
              <a:rPr lang="en-US" dirty="0" smtClean="0"/>
              <a:t>					dishwasher</a:t>
            </a:r>
          </a:p>
          <a:p>
            <a:r>
              <a:rPr lang="en-US" dirty="0" err="1" smtClean="0"/>
              <a:t>Mesita</a:t>
            </a:r>
            <a:r>
              <a:rPr lang="en-US" dirty="0" smtClean="0"/>
              <a:t> de </a:t>
            </a:r>
            <a:r>
              <a:rPr lang="en-US" dirty="0" err="1" smtClean="0"/>
              <a:t>noche</a:t>
            </a:r>
            <a:r>
              <a:rPr lang="en-US" dirty="0" smtClean="0"/>
              <a:t>				beside table/nightstand</a:t>
            </a:r>
          </a:p>
          <a:p>
            <a:r>
              <a:rPr lang="en-US" dirty="0" err="1" smtClean="0"/>
              <a:t>Secadora</a:t>
            </a:r>
            <a:r>
              <a:rPr lang="en-US" dirty="0" smtClean="0"/>
              <a:t>						dryer</a:t>
            </a:r>
          </a:p>
          <a:p>
            <a:r>
              <a:rPr lang="en-US" dirty="0" err="1" smtClean="0"/>
              <a:t>Sillón</a:t>
            </a:r>
            <a:r>
              <a:rPr lang="en-US" dirty="0" smtClean="0"/>
              <a:t>							armchair</a:t>
            </a:r>
          </a:p>
          <a:p>
            <a:r>
              <a:rPr lang="en-US" dirty="0" err="1" smtClean="0"/>
              <a:t>Televisor</a:t>
            </a:r>
            <a:r>
              <a:rPr lang="en-US" dirty="0" smtClean="0"/>
              <a:t>						TV set</a:t>
            </a:r>
          </a:p>
          <a:p>
            <a:r>
              <a:rPr lang="en-US" dirty="0" err="1" smtClean="0"/>
              <a:t>Organizar</a:t>
            </a:r>
            <a:r>
              <a:rPr lang="en-US" dirty="0" smtClean="0"/>
              <a:t>						to organize</a:t>
            </a:r>
          </a:p>
          <a:p>
            <a:r>
              <a:rPr lang="en-US" dirty="0" smtClean="0"/>
              <a:t>La pared						wall</a:t>
            </a:r>
          </a:p>
          <a:p>
            <a:r>
              <a:rPr lang="en-US" dirty="0" err="1" smtClean="0"/>
              <a:t>Piso</a:t>
            </a:r>
            <a:r>
              <a:rPr lang="en-US" dirty="0" smtClean="0"/>
              <a:t>							floor</a:t>
            </a:r>
          </a:p>
          <a:p>
            <a:r>
              <a:rPr lang="en-US" dirty="0" err="1" smtClean="0"/>
              <a:t>Puerta</a:t>
            </a:r>
            <a:r>
              <a:rPr lang="en-US" dirty="0" smtClean="0"/>
              <a:t>						door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6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techo</a:t>
            </a:r>
            <a:r>
              <a:rPr lang="en-US" dirty="0" smtClean="0"/>
              <a:t>					ceiling/roof</a:t>
            </a:r>
          </a:p>
          <a:p>
            <a:r>
              <a:rPr lang="en-US" dirty="0" err="1" smtClean="0"/>
              <a:t>Ventana</a:t>
            </a:r>
            <a:r>
              <a:rPr lang="en-US" dirty="0" smtClean="0"/>
              <a:t>					window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escritorio</a:t>
            </a:r>
            <a:r>
              <a:rPr lang="en-US" dirty="0" smtClean="0"/>
              <a:t>				teacher desk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pupitre</a:t>
            </a:r>
            <a:r>
              <a:rPr lang="en-US" dirty="0" smtClean="0"/>
              <a:t>					student desk</a:t>
            </a:r>
          </a:p>
          <a:p>
            <a:r>
              <a:rPr lang="en-US" dirty="0" smtClean="0"/>
              <a:t>La mesa					table</a:t>
            </a:r>
          </a:p>
          <a:p>
            <a:r>
              <a:rPr lang="en-US" dirty="0" smtClean="0"/>
              <a:t>Silla						chair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sillón</a:t>
            </a:r>
            <a:r>
              <a:rPr lang="en-US" dirty="0" smtClean="0"/>
              <a:t>					armchair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espejo</a:t>
            </a:r>
            <a:r>
              <a:rPr lang="en-US" dirty="0" smtClean="0"/>
              <a:t>					mirror</a:t>
            </a:r>
          </a:p>
          <a:p>
            <a:r>
              <a:rPr lang="en-US" dirty="0" err="1" smtClean="0"/>
              <a:t>Pequeño</a:t>
            </a:r>
            <a:r>
              <a:rPr lang="en-US" dirty="0" smtClean="0"/>
              <a:t>					small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5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En</a:t>
            </a:r>
            <a:r>
              <a:rPr lang="en-US" altLang="en-US" dirty="0" smtClean="0"/>
              <a:t> mi casa: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28983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alfombra</a:t>
            </a:r>
            <a:r>
              <a:rPr lang="en-US" altLang="en-US" dirty="0" smtClean="0"/>
              <a:t>				rug</a:t>
            </a:r>
          </a:p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armario</a:t>
            </a:r>
            <a:r>
              <a:rPr lang="en-US" altLang="en-US" dirty="0" smtClean="0"/>
              <a:t>		     		  closet</a:t>
            </a:r>
          </a:p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cama</a:t>
            </a:r>
            <a:r>
              <a:rPr lang="en-US" altLang="en-US" dirty="0" smtClean="0"/>
              <a:t>		      			 bed</a:t>
            </a:r>
          </a:p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cómoda</a:t>
            </a:r>
            <a:r>
              <a:rPr lang="en-US" altLang="en-US" dirty="0" smtClean="0"/>
              <a:t>	      		 dresser</a:t>
            </a:r>
          </a:p>
          <a:p>
            <a:pPr eaLnBrk="1" hangingPunct="1"/>
            <a:r>
              <a:rPr lang="en-US" altLang="en-US" dirty="0" smtClean="0"/>
              <a:t>Las </a:t>
            </a:r>
            <a:r>
              <a:rPr lang="en-US" altLang="en-US" dirty="0" err="1" smtClean="0"/>
              <a:t>cortinas</a:t>
            </a:r>
            <a:r>
              <a:rPr lang="en-US" altLang="en-US" dirty="0" smtClean="0"/>
              <a:t>	       	curtains</a:t>
            </a:r>
          </a:p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cuadro</a:t>
            </a:r>
            <a:r>
              <a:rPr lang="en-US" altLang="en-US" dirty="0" smtClean="0"/>
              <a:t>		      		 painting</a:t>
            </a:r>
          </a:p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despertador</a:t>
            </a:r>
            <a:r>
              <a:rPr lang="en-US" altLang="en-US" dirty="0" smtClean="0"/>
              <a:t>	      	 alarm clock</a:t>
            </a:r>
          </a:p>
          <a:p>
            <a:r>
              <a:rPr lang="en-US" dirty="0"/>
              <a:t>El </a:t>
            </a:r>
            <a:r>
              <a:rPr lang="en-US" dirty="0" err="1"/>
              <a:t>dormitorio</a:t>
            </a:r>
            <a:r>
              <a:rPr lang="en-US" dirty="0"/>
              <a:t>				bedroom</a:t>
            </a:r>
          </a:p>
          <a:p>
            <a:r>
              <a:rPr lang="en-US" dirty="0"/>
              <a:t>La </a:t>
            </a:r>
            <a:r>
              <a:rPr lang="en-US" dirty="0" err="1"/>
              <a:t>sala</a:t>
            </a:r>
            <a:r>
              <a:rPr lang="en-US" dirty="0"/>
              <a:t>					living room</a:t>
            </a:r>
          </a:p>
          <a:p>
            <a:r>
              <a:rPr lang="en-US" dirty="0"/>
              <a:t>La </a:t>
            </a:r>
            <a:r>
              <a:rPr lang="en-US" dirty="0" err="1"/>
              <a:t>cocina</a:t>
            </a:r>
            <a:r>
              <a:rPr lang="en-US" dirty="0"/>
              <a:t>					kitchen</a:t>
            </a:r>
          </a:p>
          <a:p>
            <a:r>
              <a:rPr lang="en-US" dirty="0"/>
              <a:t>El </a:t>
            </a:r>
            <a:r>
              <a:rPr lang="en-US" dirty="0" err="1"/>
              <a:t>baño</a:t>
            </a:r>
            <a:r>
              <a:rPr lang="en-US" dirty="0"/>
              <a:t>					bathroom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6148" name="Picture 8" descr="C:\Documents and Settings\peralesa\Local Settings\Temporary Internet Files\Content.IE5\N61UG7CY\MC9003511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1"/>
            <a:ext cx="106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9" descr="C:\Documents and Settings\peralesa\Local Settings\Temporary Internet Files\Content.IE5\PKFI1A9Y\MC9001923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990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C:\Documents and Settings\peralesa\Local Settings\Temporary Internet Files\Content.IE5\E12SQ1LH\MC90010020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57800"/>
            <a:ext cx="717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2" descr="C:\Documents and Settings\peralesa\Local Settings\Temporary Internet Files\Content.IE5\E12SQ1LH\MC90001335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3581400"/>
            <a:ext cx="930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73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talk about colors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color </a:t>
            </a:r>
            <a:r>
              <a:rPr lang="en-US" dirty="0" err="1" smtClean="0"/>
              <a:t>es</a:t>
            </a:r>
            <a:r>
              <a:rPr lang="en-US" dirty="0" smtClean="0"/>
              <a:t> _______? 		What color is ________?</a:t>
            </a:r>
          </a:p>
          <a:p>
            <a:pPr eaLnBrk="1" hangingPunct="1">
              <a:defRPr/>
            </a:pPr>
            <a:r>
              <a:rPr lang="en-US" dirty="0" smtClean="0"/>
              <a:t>Los </a:t>
            </a:r>
            <a:r>
              <a:rPr lang="en-US" dirty="0" err="1" smtClean="0"/>
              <a:t>colores</a:t>
            </a:r>
            <a:r>
              <a:rPr lang="en-US" dirty="0" smtClean="0"/>
              <a:t> 			Colors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amarillo</a:t>
            </a:r>
            <a:r>
              <a:rPr lang="en-US" dirty="0" smtClean="0">
                <a:solidFill>
                  <a:srgbClr val="FFFF00"/>
                </a:solidFill>
              </a:rPr>
              <a:t>,-a 			Yellow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3300"/>
                </a:solidFill>
              </a:rPr>
              <a:t>anaranjado</a:t>
            </a:r>
            <a:r>
              <a:rPr lang="en-US" dirty="0" smtClean="0">
                <a:solidFill>
                  <a:srgbClr val="FF3300"/>
                </a:solidFill>
              </a:rPr>
              <a:t>,-a			Orange</a:t>
            </a:r>
            <a:r>
              <a:rPr lang="en-US" dirty="0" smtClean="0"/>
              <a:t>	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azul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				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</a:p>
          <a:p>
            <a:pPr eaLnBrk="1" hangingPunct="1">
              <a:defRPr/>
            </a:pPr>
            <a:r>
              <a:rPr lang="en-US" dirty="0" err="1" smtClean="0"/>
              <a:t>blanco</a:t>
            </a:r>
            <a:r>
              <a:rPr lang="en-US" dirty="0" smtClean="0"/>
              <a:t>,-a 			white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gris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			</a:t>
            </a:r>
            <a:r>
              <a:rPr lang="en-US" dirty="0" smtClean="0">
                <a:solidFill>
                  <a:schemeClr val="tx1"/>
                </a:solidFill>
              </a:rPr>
              <a:t>       	 gray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17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marrón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(café)</a:t>
            </a:r>
            <a:r>
              <a:rPr lang="en-US" dirty="0" smtClean="0">
                <a:solidFill>
                  <a:srgbClr val="663300"/>
                </a:solidFill>
              </a:rPr>
              <a:t>      	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brown 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7030A0"/>
                </a:solidFill>
              </a:rPr>
              <a:t>morado</a:t>
            </a:r>
            <a:r>
              <a:rPr lang="en-US" dirty="0" smtClean="0">
                <a:solidFill>
                  <a:srgbClr val="7030A0"/>
                </a:solidFill>
              </a:rPr>
              <a:t>,-a 			purple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negro</a:t>
            </a:r>
            <a:r>
              <a:rPr lang="en-US" dirty="0" smtClean="0">
                <a:solidFill>
                  <a:schemeClr val="bg1"/>
                </a:solidFill>
              </a:rPr>
              <a:t>,-a 				</a:t>
            </a:r>
            <a:r>
              <a:rPr lang="en-US" dirty="0" smtClean="0">
                <a:solidFill>
                  <a:schemeClr val="tx1"/>
                </a:solidFill>
              </a:rPr>
              <a:t>black	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rojo</a:t>
            </a:r>
            <a:r>
              <a:rPr lang="en-US" dirty="0" smtClean="0">
                <a:solidFill>
                  <a:srgbClr val="FF0000"/>
                </a:solidFill>
              </a:rPr>
              <a:t>,-a 				red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0066"/>
                </a:solidFill>
              </a:rPr>
              <a:t>rosado</a:t>
            </a:r>
            <a:r>
              <a:rPr lang="en-US" dirty="0" smtClean="0">
                <a:solidFill>
                  <a:srgbClr val="FF0066"/>
                </a:solidFill>
              </a:rPr>
              <a:t>,-a 			pink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B050"/>
                </a:solidFill>
              </a:rPr>
              <a:t>verde</a:t>
            </a:r>
            <a:r>
              <a:rPr lang="en-US" dirty="0" smtClean="0">
                <a:solidFill>
                  <a:srgbClr val="00B050"/>
                </a:solidFill>
              </a:rPr>
              <a:t>				green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257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To talk about electronic equipment: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 disco </a:t>
            </a:r>
            <a:r>
              <a:rPr lang="en-US" dirty="0" err="1" smtClean="0"/>
              <a:t>compacto</a:t>
            </a:r>
            <a:r>
              <a:rPr lang="en-US" dirty="0" smtClean="0"/>
              <a:t>				compact disk</a:t>
            </a:r>
          </a:p>
          <a:p>
            <a:pPr eaLnBrk="1" hangingPunct="1">
              <a:defRPr/>
            </a:pPr>
            <a:r>
              <a:rPr lang="en-US" dirty="0" smtClean="0"/>
              <a:t>El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sonido</a:t>
            </a:r>
            <a:r>
              <a:rPr lang="en-US" dirty="0" smtClean="0"/>
              <a:t>	      		 sound (stereo) system</a:t>
            </a:r>
          </a:p>
          <a:p>
            <a:pPr eaLnBrk="1" hangingPunct="1">
              <a:defRPr/>
            </a:pPr>
            <a:r>
              <a:rPr lang="en-US" dirty="0" smtClean="0"/>
              <a:t>El lector de DVD		           	 DVD player</a:t>
            </a:r>
          </a:p>
          <a:p>
            <a:pPr eaLnBrk="1" hangingPunct="1">
              <a:defRPr/>
            </a:pPr>
            <a:r>
              <a:rPr lang="en-US" dirty="0" smtClean="0"/>
              <a:t>El </a:t>
            </a:r>
            <a:r>
              <a:rPr lang="en-US" dirty="0" err="1" smtClean="0"/>
              <a:t>televisor</a:t>
            </a:r>
            <a:r>
              <a:rPr lang="en-US" dirty="0" smtClean="0"/>
              <a:t>			          	television set</a:t>
            </a:r>
          </a:p>
          <a:p>
            <a:pPr eaLnBrk="1" hangingPunct="1">
              <a:defRPr/>
            </a:pPr>
            <a:r>
              <a:rPr lang="en-US" dirty="0" smtClean="0"/>
              <a:t>El video</a:t>
            </a:r>
            <a:r>
              <a:rPr lang="en-US" dirty="0"/>
              <a:t> </a:t>
            </a:r>
            <a:r>
              <a:rPr lang="en-US" dirty="0" smtClean="0"/>
              <a:t>cassette		        	videocassette</a:t>
            </a:r>
          </a:p>
          <a:p>
            <a:pPr eaLnBrk="1" hangingPunct="1">
              <a:defRPr/>
            </a:pPr>
            <a:r>
              <a:rPr lang="en-US" dirty="0" smtClean="0"/>
              <a:t>La </a:t>
            </a:r>
            <a:r>
              <a:rPr lang="en-US" dirty="0" err="1" smtClean="0"/>
              <a:t>videocasetera</a:t>
            </a:r>
            <a:r>
              <a:rPr lang="en-US" dirty="0" smtClean="0"/>
              <a:t>		    		 VCR</a:t>
            </a:r>
          </a:p>
          <a:p>
            <a:pPr eaLnBrk="1" hangingPunct="1">
              <a:defRPr/>
            </a:pPr>
            <a:r>
              <a:rPr lang="en-US" dirty="0" smtClean="0"/>
              <a:t>El </a:t>
            </a:r>
            <a:r>
              <a:rPr lang="en-US" dirty="0" err="1" smtClean="0"/>
              <a:t>regrigerador</a:t>
            </a:r>
            <a:r>
              <a:rPr lang="en-US" dirty="0" smtClean="0"/>
              <a:t>				refrigerator</a:t>
            </a:r>
          </a:p>
          <a:p>
            <a:pPr eaLnBrk="1" hangingPunct="1">
              <a:defRPr/>
            </a:pPr>
            <a:r>
              <a:rPr lang="en-US" dirty="0" smtClean="0"/>
              <a:t>La </a:t>
            </a:r>
            <a:r>
              <a:rPr lang="en-US" dirty="0" err="1" smtClean="0"/>
              <a:t>estufa</a:t>
            </a:r>
            <a:r>
              <a:rPr lang="en-US" dirty="0" smtClean="0"/>
              <a:t>						stove</a:t>
            </a:r>
          </a:p>
          <a:p>
            <a:pPr eaLnBrk="1" hangingPunct="1">
              <a:defRPr/>
            </a:pPr>
            <a:r>
              <a:rPr lang="en-US" dirty="0" err="1" smtClean="0"/>
              <a:t>Microondas</a:t>
            </a:r>
            <a:r>
              <a:rPr lang="en-US" dirty="0" smtClean="0"/>
              <a:t>					microwave</a:t>
            </a:r>
          </a:p>
        </p:txBody>
      </p:sp>
      <p:pic>
        <p:nvPicPr>
          <p:cNvPr id="8196" name="Picture 4" descr="C:\Documents and Settings\peralesa\Local Settings\Temporary Internet Files\Content.IE5\XDVLTSUK\MC9002157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423" y="2160589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C:\Documents and Settings\peralesa\Local Settings\Temporary Internet Files\Content.IE5\RSTOM385\MC9000960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838" y="3230561"/>
            <a:ext cx="127635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C:\Documents and Settings\peralesa\Local Settings\Temporary Internet Files\Content.IE5\FH11TQNI\MC90021501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4562143"/>
            <a:ext cx="1881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11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970</TotalTime>
  <Words>343</Words>
  <Application>Microsoft Office PowerPoint</Application>
  <PresentationFormat>Widescreen</PresentationFormat>
  <Paragraphs>205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Vocabulario 2: Describing a house</vt:lpstr>
      <vt:lpstr>PowerPoint Presentation</vt:lpstr>
      <vt:lpstr>PowerPoint Presentation</vt:lpstr>
      <vt:lpstr>PowerPoint Presentation</vt:lpstr>
      <vt:lpstr>PowerPoint Presentation</vt:lpstr>
      <vt:lpstr>En mi casa:</vt:lpstr>
      <vt:lpstr>To talk about colors</vt:lpstr>
      <vt:lpstr>PowerPoint Presentation</vt:lpstr>
      <vt:lpstr>To talk about electronic equipment:</vt:lpstr>
      <vt:lpstr>To describe something </vt:lpstr>
      <vt:lpstr>Household chores: Quehaceres</vt:lpstr>
      <vt:lpstr>PowerPoint Presentation</vt:lpstr>
      <vt:lpstr>Classroom items:</vt:lpstr>
      <vt:lpstr>To compare and contrast  </vt:lpstr>
      <vt:lpstr>Other useful words </vt:lpstr>
      <vt:lpstr>Making comparisons: más (+)</vt:lpstr>
      <vt:lpstr>Menos (-) Less or fewer</vt:lpstr>
      <vt:lpstr>Saying what needs to be done; complaining</vt:lpstr>
      <vt:lpstr>Gramática: Ser y Estar: to be</vt:lpstr>
      <vt:lpstr>Conjugation: ser and estar</vt:lpstr>
      <vt:lpstr>Expressions followed by infinitives:</vt:lpstr>
      <vt:lpstr>Past-tense of –ar, -er, and –ir verbs</vt:lpstr>
      <vt:lpstr>Past-tense of  hacer and ir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2: Describing a house</dc:title>
  <dc:creator>ALVARO PERALES</dc:creator>
  <cp:lastModifiedBy>iloveyou9901heart@gmail.com</cp:lastModifiedBy>
  <cp:revision>62</cp:revision>
  <dcterms:created xsi:type="dcterms:W3CDTF">2014-09-26T15:14:06Z</dcterms:created>
  <dcterms:modified xsi:type="dcterms:W3CDTF">2015-11-03T18:11:10Z</dcterms:modified>
</cp:coreProperties>
</file>