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72" r:id="rId10"/>
    <p:sldId id="264" r:id="rId11"/>
    <p:sldId id="265" r:id="rId12"/>
    <p:sldId id="266" r:id="rId13"/>
    <p:sldId id="267" r:id="rId14"/>
    <p:sldId id="268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Capítulo</a:t>
            </a:r>
            <a:r>
              <a:rPr lang="en-US" dirty="0" smtClean="0"/>
              <a:t> 2: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vecindario</a:t>
            </a:r>
            <a:r>
              <a:rPr lang="en-US" dirty="0" smtClean="0"/>
              <a:t>: In the neighborhood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Objectives:</a:t>
            </a:r>
          </a:p>
          <a:p>
            <a:r>
              <a:rPr lang="en-US" dirty="0" smtClean="0"/>
              <a:t>TLW: </a:t>
            </a:r>
          </a:p>
          <a:p>
            <a:r>
              <a:rPr lang="en-US" dirty="0" smtClean="0"/>
              <a:t>Discuss what people do for a living</a:t>
            </a:r>
          </a:p>
          <a:p>
            <a:r>
              <a:rPr lang="en-US" dirty="0" smtClean="0"/>
              <a:t>Introduce people and respond to introductions</a:t>
            </a:r>
          </a:p>
          <a:p>
            <a:r>
              <a:rPr lang="en-US" dirty="0" smtClean="0"/>
              <a:t>Learn to use indirect objects and indirect object pronouns</a:t>
            </a:r>
          </a:p>
          <a:p>
            <a:r>
              <a:rPr lang="en-US" dirty="0" smtClean="0"/>
              <a:t>Conjugate the verbs </a:t>
            </a:r>
            <a:r>
              <a:rPr lang="en-US" dirty="0" err="1" smtClean="0"/>
              <a:t>dar</a:t>
            </a:r>
            <a:r>
              <a:rPr lang="en-US" dirty="0" smtClean="0"/>
              <a:t>, </a:t>
            </a:r>
            <a:r>
              <a:rPr lang="en-US" dirty="0" err="1" smtClean="0"/>
              <a:t>decir</a:t>
            </a:r>
            <a:r>
              <a:rPr lang="en-US" dirty="0" smtClean="0"/>
              <a:t>, saber, and </a:t>
            </a:r>
            <a:r>
              <a:rPr lang="en-US" dirty="0" err="1" smtClean="0"/>
              <a:t>conocer</a:t>
            </a:r>
            <a:r>
              <a:rPr lang="en-US" dirty="0" smtClean="0"/>
              <a:t> in the present tense-form</a:t>
            </a:r>
          </a:p>
          <a:p>
            <a:r>
              <a:rPr lang="en-US" dirty="0" smtClean="0"/>
              <a:t>TEKS:1A, 1B, 1C, 3B, 4B </a:t>
            </a:r>
          </a:p>
        </p:txBody>
      </p:sp>
    </p:spTree>
    <p:extLst>
      <p:ext uri="{BB962C8B-B14F-4D97-AF65-F5344CB8AC3E}">
        <p14:creationId xmlns:p14="http://schemas.microsoft.com/office/powerpoint/2010/main" val="7326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people and responding to 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presento</a:t>
            </a:r>
            <a:r>
              <a:rPr lang="en-US" dirty="0" smtClean="0"/>
              <a:t> a______________.</a:t>
            </a:r>
          </a:p>
          <a:p>
            <a:r>
              <a:rPr lang="en-US" dirty="0" err="1" smtClean="0"/>
              <a:t>Quiero</a:t>
            </a:r>
            <a:r>
              <a:rPr lang="en-US" dirty="0" smtClean="0"/>
              <a:t> </a:t>
            </a:r>
            <a:r>
              <a:rPr lang="en-US" dirty="0" err="1" smtClean="0"/>
              <a:t>presentarte</a:t>
            </a:r>
            <a:r>
              <a:rPr lang="en-US" dirty="0" smtClean="0"/>
              <a:t> a ___________.</a:t>
            </a:r>
          </a:p>
          <a:p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presento</a:t>
            </a:r>
            <a:r>
              <a:rPr lang="en-US" dirty="0" smtClean="0"/>
              <a:t> a _________________.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This is _____________ (formal).</a:t>
            </a:r>
          </a:p>
          <a:p>
            <a:r>
              <a:rPr lang="en-US" dirty="0" smtClean="0"/>
              <a:t>I want to introduce you to ______.</a:t>
            </a:r>
          </a:p>
          <a:p>
            <a:r>
              <a:rPr lang="en-US" dirty="0" smtClean="0"/>
              <a:t>This is ___________ (informal).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464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introduce people / To respond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160588"/>
            <a:ext cx="8839200" cy="3881437"/>
          </a:xfrm>
        </p:spPr>
        <p:txBody>
          <a:bodyPr/>
          <a:lstStyle/>
          <a:p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presento</a:t>
            </a:r>
            <a:r>
              <a:rPr lang="en-US" dirty="0" smtClean="0"/>
              <a:t> a mi </a:t>
            </a:r>
            <a:r>
              <a:rPr lang="en-US" dirty="0" err="1" smtClean="0"/>
              <a:t>amiga</a:t>
            </a:r>
            <a:r>
              <a:rPr lang="en-US" dirty="0" smtClean="0"/>
              <a:t> Carla.		Mucho gusto, Carla. El gusto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mío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is my friend Carla.				Pleased to meet you. The pleasure is mine.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presento</a:t>
            </a:r>
            <a:r>
              <a:rPr lang="en-US" dirty="0" smtClean="0"/>
              <a:t> a mi </a:t>
            </a:r>
            <a:r>
              <a:rPr lang="en-US" dirty="0" err="1" smtClean="0"/>
              <a:t>vecino</a:t>
            </a:r>
            <a:r>
              <a:rPr lang="en-US" dirty="0" smtClean="0"/>
              <a:t>…			</a:t>
            </a:r>
            <a:r>
              <a:rPr lang="en-US" dirty="0" err="1" smtClean="0"/>
              <a:t>Encantado</a:t>
            </a:r>
            <a:r>
              <a:rPr lang="en-US" dirty="0" smtClean="0"/>
              <a:t> Sr. …</a:t>
            </a:r>
          </a:p>
          <a:p>
            <a:r>
              <a:rPr lang="en-US" dirty="0" smtClean="0"/>
              <a:t>This is my neighbor…				Delighted (to meet you)</a:t>
            </a:r>
          </a:p>
          <a:p>
            <a:r>
              <a:rPr lang="en-US" dirty="0" err="1" smtClean="0"/>
              <a:t>Quiero</a:t>
            </a:r>
            <a:r>
              <a:rPr lang="en-US" dirty="0" smtClean="0"/>
              <a:t> </a:t>
            </a:r>
            <a:r>
              <a:rPr lang="en-US" dirty="0" err="1" smtClean="0"/>
              <a:t>presentarte</a:t>
            </a:r>
            <a:r>
              <a:rPr lang="en-US" dirty="0" smtClean="0"/>
              <a:t> a 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vecionos</a:t>
            </a:r>
            <a:r>
              <a:rPr lang="en-US" dirty="0" smtClean="0"/>
              <a:t>.		¡Mucho gusto Sr. …</a:t>
            </a:r>
          </a:p>
          <a:p>
            <a:r>
              <a:rPr lang="en-US" dirty="0" smtClean="0"/>
              <a:t>I want to introduce you to my neighbors.		Pleased/delighted to meet you.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66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objects and Indirect object pronouns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315853"/>
          </a:xfrm>
        </p:spPr>
        <p:txBody>
          <a:bodyPr/>
          <a:lstStyle/>
          <a:p>
            <a:r>
              <a:rPr lang="en-US" dirty="0" smtClean="0"/>
              <a:t>1. The </a:t>
            </a:r>
            <a:r>
              <a:rPr lang="en-US" b="1" i="1" u="sng" dirty="0" smtClean="0"/>
              <a:t>indirect object </a:t>
            </a:r>
            <a:r>
              <a:rPr lang="en-US" dirty="0" smtClean="0"/>
              <a:t>is the person who receives the </a:t>
            </a:r>
            <a:r>
              <a:rPr lang="en-US" b="1" i="1" u="sng" dirty="0" smtClean="0"/>
              <a:t>direct </a:t>
            </a:r>
            <a:r>
              <a:rPr lang="en-US" b="1" i="1" dirty="0" smtClean="0"/>
              <a:t>object</a:t>
            </a:r>
            <a:r>
              <a:rPr lang="en-US" i="1" dirty="0"/>
              <a:t> </a:t>
            </a:r>
            <a:r>
              <a:rPr lang="en-US" dirty="0" smtClean="0"/>
              <a:t>or the person who benefits from the action of the verb .</a:t>
            </a:r>
          </a:p>
          <a:p>
            <a:r>
              <a:rPr lang="en-US" dirty="0" smtClean="0"/>
              <a:t>2. Use the preposition </a:t>
            </a:r>
            <a:r>
              <a:rPr lang="en-US" dirty="0" smtClean="0">
                <a:solidFill>
                  <a:srgbClr val="C00000"/>
                </a:solidFill>
              </a:rPr>
              <a:t>“</a:t>
            </a:r>
            <a:r>
              <a:rPr lang="en-US" b="1" dirty="0" smtClean="0">
                <a:solidFill>
                  <a:srgbClr val="C00000"/>
                </a:solidFill>
              </a:rPr>
              <a:t>a”</a:t>
            </a:r>
            <a:r>
              <a:rPr lang="en-US" dirty="0" smtClean="0"/>
              <a:t> before and indirect object.      				</a:t>
            </a:r>
            <a:endParaRPr lang="en-US" dirty="0"/>
          </a:p>
          <a:p>
            <a:r>
              <a:rPr lang="en-US" dirty="0" smtClean="0"/>
              <a:t>EX: El </a:t>
            </a:r>
            <a:r>
              <a:rPr lang="en-US" dirty="0" err="1" smtClean="0"/>
              <a:t>peluquero</a:t>
            </a:r>
            <a:r>
              <a:rPr lang="en-US" dirty="0" smtClean="0"/>
              <a:t> le </a:t>
            </a:r>
            <a:r>
              <a:rPr lang="en-US" u="sng" dirty="0" err="1" smtClean="0"/>
              <a:t>cortó</a:t>
            </a:r>
            <a:r>
              <a:rPr lang="en-US" u="sng" dirty="0" smtClean="0"/>
              <a:t> el </a:t>
            </a:r>
            <a:r>
              <a:rPr lang="en-US" u="sng" dirty="0" err="1" smtClean="0"/>
              <a:t>pelo</a:t>
            </a:r>
            <a:r>
              <a:rPr lang="en-US" u="sng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a</a:t>
            </a:r>
            <a:r>
              <a:rPr lang="en-US" dirty="0" smtClean="0"/>
              <a:t> </a:t>
            </a:r>
            <a:r>
              <a:rPr lang="en-US" b="1" i="1" u="sng" dirty="0" smtClean="0"/>
              <a:t>la </a:t>
            </a:r>
            <a:r>
              <a:rPr lang="en-US" b="1" i="1" u="sng" dirty="0" err="1" smtClean="0"/>
              <a:t>señora</a:t>
            </a:r>
            <a:r>
              <a:rPr lang="en-US" b="1" i="1" u="sng" dirty="0" smtClean="0"/>
              <a:t>.</a:t>
            </a:r>
            <a:r>
              <a:rPr lang="en-US" dirty="0" smtClean="0"/>
              <a:t> (indirect object)</a:t>
            </a:r>
            <a:endParaRPr lang="en-US" b="1" i="1" u="sng" dirty="0" smtClean="0"/>
          </a:p>
          <a:p>
            <a:r>
              <a:rPr lang="en-US" dirty="0"/>
              <a:t> </a:t>
            </a:r>
            <a:r>
              <a:rPr lang="en-US" dirty="0" smtClean="0"/>
              <a:t>     The hairdresser cut the woman’s hair.</a:t>
            </a:r>
          </a:p>
          <a:p>
            <a:r>
              <a:rPr lang="en-US" dirty="0" smtClean="0"/>
              <a:t>3. An indirect object pronoun stands for an indirect object noun.  It can take the place of the indirect object noun or be used together with it.</a:t>
            </a:r>
          </a:p>
          <a:p>
            <a:r>
              <a:rPr lang="en-US" dirty="0" smtClean="0"/>
              <a:t>EX: Un </a:t>
            </a:r>
            <a:r>
              <a:rPr lang="en-US" dirty="0" err="1" smtClean="0"/>
              <a:t>banquero</a:t>
            </a:r>
            <a:r>
              <a:rPr lang="en-US" dirty="0" smtClean="0"/>
              <a:t> </a:t>
            </a:r>
            <a:r>
              <a:rPr lang="en-US" b="1" i="1" u="sng" dirty="0" smtClean="0">
                <a:solidFill>
                  <a:srgbClr val="C00000"/>
                </a:solidFill>
              </a:rPr>
              <a:t>le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u="sng" dirty="0" err="1" smtClean="0"/>
              <a:t>prestó</a:t>
            </a:r>
            <a:r>
              <a:rPr lang="en-US" u="sng" dirty="0" smtClean="0"/>
              <a:t> </a:t>
            </a:r>
            <a:r>
              <a:rPr lang="en-US" u="sng" dirty="0" err="1" smtClean="0"/>
              <a:t>dinero</a:t>
            </a:r>
            <a:r>
              <a:rPr lang="en-US" dirty="0" smtClean="0"/>
              <a:t> a </a:t>
            </a:r>
            <a:r>
              <a:rPr lang="en-US" b="1" i="1" u="sng" dirty="0" smtClean="0">
                <a:solidFill>
                  <a:srgbClr val="C00000"/>
                </a:solidFill>
              </a:rPr>
              <a:t>Juan</a:t>
            </a:r>
            <a:r>
              <a:rPr lang="en-US" dirty="0" smtClean="0"/>
              <a:t>. A banker lent Juan Money.</a:t>
            </a:r>
          </a:p>
          <a:p>
            <a:pPr lvl="1"/>
            <a:r>
              <a:rPr lang="en-US" dirty="0" smtClean="0"/>
              <a:t>** pronoun and Juan appear together</a:t>
            </a:r>
          </a:p>
          <a:p>
            <a:r>
              <a:rPr lang="en-US" dirty="0" smtClean="0"/>
              <a:t>Ex: Un </a:t>
            </a:r>
            <a:r>
              <a:rPr lang="en-US" dirty="0" err="1" smtClean="0"/>
              <a:t>banquero</a:t>
            </a:r>
            <a:r>
              <a:rPr lang="en-US" dirty="0" smtClean="0"/>
              <a:t> </a:t>
            </a:r>
            <a:r>
              <a:rPr lang="en-US" b="1" i="1" u="sng" dirty="0" smtClean="0">
                <a:solidFill>
                  <a:srgbClr val="C00000"/>
                </a:solidFill>
              </a:rPr>
              <a:t>le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/>
              <a:t>prestó</a:t>
            </a:r>
            <a:r>
              <a:rPr lang="en-US" dirty="0" smtClean="0"/>
              <a:t> </a:t>
            </a:r>
            <a:r>
              <a:rPr lang="en-US" dirty="0" err="1" smtClean="0"/>
              <a:t>dinero</a:t>
            </a:r>
            <a:r>
              <a:rPr lang="en-US" dirty="0" smtClean="0"/>
              <a:t>. A banker lent </a:t>
            </a:r>
            <a:r>
              <a:rPr lang="en-US" b="1" i="1" u="sng" dirty="0" smtClean="0">
                <a:solidFill>
                  <a:srgbClr val="C00000"/>
                </a:solidFill>
              </a:rPr>
              <a:t>him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money.</a:t>
            </a:r>
          </a:p>
          <a:p>
            <a:pPr lvl="1"/>
            <a:r>
              <a:rPr lang="en-US" dirty="0" smtClean="0"/>
              <a:t>** le stands for Juan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78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object pronouns: same as reflexive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 		me</a:t>
            </a:r>
          </a:p>
          <a:p>
            <a:r>
              <a:rPr lang="en-US" dirty="0" err="1" smtClean="0"/>
              <a:t>Te</a:t>
            </a:r>
            <a:r>
              <a:rPr lang="en-US" dirty="0" smtClean="0"/>
              <a:t>		you</a:t>
            </a:r>
          </a:p>
          <a:p>
            <a:r>
              <a:rPr lang="en-US" dirty="0" smtClean="0"/>
              <a:t>Le		you, him, her</a:t>
            </a:r>
          </a:p>
          <a:p>
            <a:r>
              <a:rPr lang="en-US" dirty="0" err="1" smtClean="0"/>
              <a:t>Nos</a:t>
            </a:r>
            <a:r>
              <a:rPr lang="en-US" dirty="0" smtClean="0"/>
              <a:t>		us</a:t>
            </a:r>
          </a:p>
          <a:p>
            <a:r>
              <a:rPr lang="en-US" dirty="0" smtClean="0"/>
              <a:t>Les		you, them</a:t>
            </a:r>
          </a:p>
          <a:p>
            <a:r>
              <a:rPr lang="en-US" dirty="0" err="1" smtClean="0"/>
              <a:t>Enséña</a:t>
            </a:r>
            <a:r>
              <a:rPr lang="en-US" dirty="0" err="1" smtClean="0">
                <a:solidFill>
                  <a:srgbClr val="7030A0"/>
                </a:solidFill>
              </a:rPr>
              <a:t>me</a:t>
            </a:r>
            <a:r>
              <a:rPr lang="en-US" dirty="0" smtClean="0"/>
              <a:t> la </a:t>
            </a:r>
            <a:r>
              <a:rPr lang="en-US" dirty="0" err="1" smtClean="0"/>
              <a:t>oficina</a:t>
            </a:r>
            <a:r>
              <a:rPr lang="en-US" dirty="0" smtClean="0"/>
              <a:t> de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madre</a:t>
            </a:r>
            <a:r>
              <a:rPr lang="en-US" dirty="0" smtClean="0"/>
              <a:t>.	Show </a:t>
            </a:r>
            <a:r>
              <a:rPr lang="en-US" dirty="0" smtClean="0">
                <a:solidFill>
                  <a:srgbClr val="7030A0"/>
                </a:solidFill>
              </a:rPr>
              <a:t>me</a:t>
            </a:r>
            <a:r>
              <a:rPr lang="en-US" dirty="0" smtClean="0"/>
              <a:t> your mom’s office.</a:t>
            </a:r>
          </a:p>
          <a:p>
            <a:r>
              <a:rPr lang="en-US" dirty="0" err="1" smtClean="0"/>
              <a:t>Enséña</a:t>
            </a:r>
            <a:r>
              <a:rPr lang="en-US" dirty="0" err="1" smtClean="0">
                <a:solidFill>
                  <a:srgbClr val="7030A0"/>
                </a:solidFill>
              </a:rPr>
              <a:t>le</a:t>
            </a:r>
            <a:r>
              <a:rPr lang="en-US" dirty="0" smtClean="0"/>
              <a:t> la </a:t>
            </a:r>
            <a:r>
              <a:rPr lang="en-US" dirty="0" err="1" smtClean="0"/>
              <a:t>oficina</a:t>
            </a:r>
            <a:r>
              <a:rPr lang="en-US" dirty="0" smtClean="0"/>
              <a:t> de </a:t>
            </a:r>
            <a:r>
              <a:rPr lang="en-US" dirty="0" err="1" smtClean="0"/>
              <a:t>tu</a:t>
            </a:r>
            <a:r>
              <a:rPr lang="en-US" dirty="0" smtClean="0"/>
              <a:t> padre.		Show </a:t>
            </a:r>
            <a:r>
              <a:rPr lang="en-US" dirty="0" smtClean="0">
                <a:solidFill>
                  <a:srgbClr val="7030A0"/>
                </a:solidFill>
              </a:rPr>
              <a:t>him</a:t>
            </a:r>
            <a:r>
              <a:rPr lang="en-US" dirty="0" smtClean="0"/>
              <a:t> your dad’s office.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33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/>
              <a:t>Indirect objects are often used with verbs for </a:t>
            </a:r>
            <a:r>
              <a:rPr lang="en-US" sz="3100" dirty="0">
                <a:solidFill>
                  <a:srgbClr val="C00000"/>
                </a:solidFill>
              </a:rPr>
              <a:t>giving</a:t>
            </a:r>
            <a:r>
              <a:rPr lang="en-US" sz="3100" dirty="0"/>
              <a:t> or </a:t>
            </a:r>
            <a:r>
              <a:rPr lang="en-US" sz="3100" dirty="0">
                <a:solidFill>
                  <a:srgbClr val="C00000"/>
                </a:solidFill>
              </a:rPr>
              <a:t>telling</a:t>
            </a:r>
            <a:r>
              <a:rPr lang="en-US" sz="3100" dirty="0"/>
              <a:t> something to </a:t>
            </a:r>
            <a:r>
              <a:rPr lang="en-US" sz="3100" dirty="0" smtClean="0"/>
              <a:t>someone</a:t>
            </a:r>
            <a:r>
              <a:rPr lang="en-US" sz="3100" dirty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277216"/>
          </a:xfrm>
        </p:spPr>
        <p:txBody>
          <a:bodyPr/>
          <a:lstStyle/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smtClean="0">
                <a:solidFill>
                  <a:srgbClr val="0070C0"/>
                </a:solidFill>
              </a:rPr>
              <a:t>Pronouns               Dar</a:t>
            </a:r>
            <a:r>
              <a:rPr lang="en-US" smtClean="0"/>
              <a:t> </a:t>
            </a:r>
            <a:r>
              <a:rPr lang="en-US" dirty="0" smtClean="0"/>
              <a:t>(to give)			</a:t>
            </a:r>
            <a:r>
              <a:rPr lang="en-US" smtClean="0"/>
              <a:t>	</a:t>
            </a:r>
            <a:r>
              <a:rPr lang="en-US" dirty="0" err="1" smtClean="0">
                <a:solidFill>
                  <a:srgbClr val="0070C0"/>
                </a:solidFill>
              </a:rPr>
              <a:t>Decir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(to say/ to tell)</a:t>
            </a:r>
          </a:p>
          <a:p>
            <a:r>
              <a:rPr lang="en-US" dirty="0" err="1" smtClean="0"/>
              <a:t>Yo</a:t>
            </a:r>
            <a:r>
              <a:rPr lang="en-US" dirty="0" smtClean="0"/>
              <a:t> 				</a:t>
            </a:r>
            <a:r>
              <a:rPr lang="en-US" dirty="0" err="1" smtClean="0">
                <a:solidFill>
                  <a:srgbClr val="0070C0"/>
                </a:solidFill>
              </a:rPr>
              <a:t>doy</a:t>
            </a:r>
            <a:r>
              <a:rPr lang="en-US" dirty="0" smtClean="0">
                <a:solidFill>
                  <a:srgbClr val="0070C0"/>
                </a:solidFill>
              </a:rPr>
              <a:t>						</a:t>
            </a:r>
            <a:r>
              <a:rPr lang="en-US" dirty="0" err="1" smtClean="0">
                <a:solidFill>
                  <a:srgbClr val="0070C0"/>
                </a:solidFill>
              </a:rPr>
              <a:t>digo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err="1" smtClean="0"/>
              <a:t>Tú</a:t>
            </a:r>
            <a:r>
              <a:rPr lang="en-US" dirty="0" smtClean="0"/>
              <a:t>				</a:t>
            </a:r>
            <a:r>
              <a:rPr lang="en-US" dirty="0" smtClean="0">
                <a:solidFill>
                  <a:srgbClr val="0070C0"/>
                </a:solidFill>
              </a:rPr>
              <a:t>das						dices</a:t>
            </a:r>
          </a:p>
          <a:p>
            <a:r>
              <a:rPr lang="en-US" dirty="0" err="1" smtClean="0"/>
              <a:t>Él</a:t>
            </a:r>
            <a:r>
              <a:rPr lang="en-US" dirty="0" smtClean="0"/>
              <a:t>/</a:t>
            </a:r>
            <a:r>
              <a:rPr lang="en-US" dirty="0" err="1" smtClean="0"/>
              <a:t>ella</a:t>
            </a:r>
            <a:r>
              <a:rPr lang="en-US" dirty="0" smtClean="0"/>
              <a:t>/</a:t>
            </a:r>
            <a:r>
              <a:rPr lang="en-US" dirty="0" err="1" smtClean="0"/>
              <a:t>usted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0070C0"/>
                </a:solidFill>
              </a:rPr>
              <a:t>da						dice</a:t>
            </a:r>
          </a:p>
          <a:p>
            <a:r>
              <a:rPr lang="en-US" dirty="0" err="1" smtClean="0"/>
              <a:t>Nosotros</a:t>
            </a:r>
            <a:r>
              <a:rPr lang="en-US" dirty="0" smtClean="0"/>
              <a:t>/as		</a:t>
            </a:r>
            <a:r>
              <a:rPr lang="en-US" dirty="0" err="1" smtClean="0">
                <a:solidFill>
                  <a:srgbClr val="0070C0"/>
                </a:solidFill>
              </a:rPr>
              <a:t>damos</a:t>
            </a:r>
            <a:r>
              <a:rPr lang="en-US" dirty="0" smtClean="0">
                <a:solidFill>
                  <a:srgbClr val="0070C0"/>
                </a:solidFill>
              </a:rPr>
              <a:t>					</a:t>
            </a:r>
            <a:r>
              <a:rPr lang="en-US" dirty="0" err="1" smtClean="0">
                <a:solidFill>
                  <a:srgbClr val="0070C0"/>
                </a:solidFill>
              </a:rPr>
              <a:t>decimos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err="1" smtClean="0"/>
              <a:t>Ellos</a:t>
            </a:r>
            <a:r>
              <a:rPr lang="en-US" dirty="0" smtClean="0"/>
              <a:t>/</a:t>
            </a:r>
            <a:r>
              <a:rPr lang="en-US" dirty="0" err="1" smtClean="0"/>
              <a:t>ellas</a:t>
            </a:r>
            <a:r>
              <a:rPr lang="en-US" dirty="0" smtClean="0"/>
              <a:t>/</a:t>
            </a:r>
            <a:r>
              <a:rPr lang="en-US" dirty="0" err="1" smtClean="0"/>
              <a:t>ustedes</a:t>
            </a:r>
            <a:r>
              <a:rPr lang="en-US" dirty="0"/>
              <a:t>	</a:t>
            </a:r>
            <a:r>
              <a:rPr lang="en-US" dirty="0" err="1" smtClean="0">
                <a:solidFill>
                  <a:srgbClr val="0070C0"/>
                </a:solidFill>
              </a:rPr>
              <a:t>dan</a:t>
            </a:r>
            <a:r>
              <a:rPr lang="en-US" dirty="0" smtClean="0">
                <a:solidFill>
                  <a:srgbClr val="0070C0"/>
                </a:solidFill>
              </a:rPr>
              <a:t>					</a:t>
            </a:r>
            <a:r>
              <a:rPr lang="en-US" dirty="0" err="1" smtClean="0">
                <a:solidFill>
                  <a:srgbClr val="0070C0"/>
                </a:solidFill>
              </a:rPr>
              <a:t>dicen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Ashley </a:t>
            </a:r>
            <a:r>
              <a:rPr lang="en-US" dirty="0" smtClean="0">
                <a:solidFill>
                  <a:srgbClr val="C00000"/>
                </a:solidFill>
              </a:rPr>
              <a:t>le da </a:t>
            </a:r>
            <a:r>
              <a:rPr lang="en-US" dirty="0" smtClean="0">
                <a:solidFill>
                  <a:schemeClr val="tx1"/>
                </a:solidFill>
              </a:rPr>
              <a:t>el </a:t>
            </a:r>
            <a:r>
              <a:rPr lang="en-US" dirty="0" err="1" smtClean="0">
                <a:solidFill>
                  <a:schemeClr val="tx1"/>
                </a:solidFill>
              </a:rPr>
              <a:t>correo</a:t>
            </a:r>
            <a:r>
              <a:rPr lang="en-US" dirty="0" smtClean="0">
                <a:solidFill>
                  <a:schemeClr val="tx1"/>
                </a:solidFill>
              </a:rPr>
              <a:t> a Ariel.	Ashley </a:t>
            </a:r>
            <a:r>
              <a:rPr lang="en-US" dirty="0" smtClean="0">
                <a:solidFill>
                  <a:srgbClr val="C00000"/>
                </a:solidFill>
              </a:rPr>
              <a:t>gives</a:t>
            </a:r>
            <a:r>
              <a:rPr lang="en-US" dirty="0" smtClean="0">
                <a:solidFill>
                  <a:schemeClr val="tx1"/>
                </a:solidFill>
              </a:rPr>
              <a:t> Ariel the mail.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95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			Saber: to know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969755"/>
          </a:xfrm>
        </p:spPr>
        <p:txBody>
          <a:bodyPr/>
          <a:lstStyle/>
          <a:p>
            <a:r>
              <a:rPr lang="en-US" dirty="0"/>
              <a:t>Use </a:t>
            </a:r>
            <a:r>
              <a:rPr lang="en-US" dirty="0">
                <a:solidFill>
                  <a:srgbClr val="C00000"/>
                </a:solidFill>
              </a:rPr>
              <a:t>saber</a:t>
            </a:r>
            <a:r>
              <a:rPr lang="en-US" dirty="0"/>
              <a:t> to say that you know a fact or some information or to say you know how to do something.</a:t>
            </a:r>
          </a:p>
          <a:p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sé</a:t>
            </a:r>
            <a:r>
              <a:rPr lang="en-US" dirty="0"/>
              <a:t> </a:t>
            </a:r>
            <a:r>
              <a:rPr lang="en-US" dirty="0" err="1"/>
              <a:t>hablar</a:t>
            </a:r>
            <a:r>
              <a:rPr lang="en-US" dirty="0"/>
              <a:t> </a:t>
            </a:r>
            <a:r>
              <a:rPr lang="en-US" dirty="0" err="1"/>
              <a:t>español</a:t>
            </a:r>
            <a:r>
              <a:rPr lang="en-US" dirty="0"/>
              <a:t>.</a:t>
            </a:r>
          </a:p>
          <a:p>
            <a:r>
              <a:rPr lang="en-US" dirty="0" err="1"/>
              <a:t>Tú</a:t>
            </a:r>
            <a:r>
              <a:rPr lang="en-US" dirty="0"/>
              <a:t> </a:t>
            </a:r>
            <a:r>
              <a:rPr lang="en-US" dirty="0" err="1">
                <a:solidFill>
                  <a:srgbClr val="C00000"/>
                </a:solidFill>
              </a:rPr>
              <a:t>sabes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/>
              <a:t>cocinar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/>
              <a:t>Yo</a:t>
            </a:r>
            <a:r>
              <a:rPr lang="en-US" dirty="0"/>
              <a:t> 		</a:t>
            </a:r>
            <a:r>
              <a:rPr lang="en-US" dirty="0" err="1">
                <a:solidFill>
                  <a:srgbClr val="C00000"/>
                </a:solidFill>
              </a:rPr>
              <a:t>sé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 err="1"/>
              <a:t>Tú</a:t>
            </a:r>
            <a:r>
              <a:rPr lang="en-US" dirty="0"/>
              <a:t>		</a:t>
            </a:r>
            <a:r>
              <a:rPr lang="en-US" dirty="0" err="1">
                <a:solidFill>
                  <a:srgbClr val="C00000"/>
                </a:solidFill>
              </a:rPr>
              <a:t>sabes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 err="1"/>
              <a:t>Él</a:t>
            </a:r>
            <a:r>
              <a:rPr lang="en-US" dirty="0"/>
              <a:t>/</a:t>
            </a:r>
            <a:r>
              <a:rPr lang="en-US" dirty="0" err="1"/>
              <a:t>ella</a:t>
            </a:r>
            <a:r>
              <a:rPr lang="en-US" dirty="0"/>
              <a:t>/</a:t>
            </a:r>
            <a:r>
              <a:rPr lang="en-US" dirty="0" err="1"/>
              <a:t>usted</a:t>
            </a:r>
            <a:r>
              <a:rPr lang="en-US" dirty="0"/>
              <a:t> 		</a:t>
            </a:r>
            <a:r>
              <a:rPr lang="en-US" dirty="0" err="1">
                <a:solidFill>
                  <a:srgbClr val="C00000"/>
                </a:solidFill>
              </a:rPr>
              <a:t>sabe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 err="1"/>
              <a:t>Nosotros</a:t>
            </a:r>
            <a:r>
              <a:rPr lang="en-US" dirty="0"/>
              <a:t>/as		</a:t>
            </a:r>
            <a:r>
              <a:rPr lang="en-US" dirty="0" err="1">
                <a:solidFill>
                  <a:srgbClr val="C00000"/>
                </a:solidFill>
              </a:rPr>
              <a:t>sabemos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 err="1"/>
              <a:t>Ellos</a:t>
            </a:r>
            <a:r>
              <a:rPr lang="en-US" dirty="0"/>
              <a:t>/</a:t>
            </a:r>
            <a:r>
              <a:rPr lang="en-US" dirty="0" err="1"/>
              <a:t>ellas</a:t>
            </a:r>
            <a:r>
              <a:rPr lang="en-US" dirty="0"/>
              <a:t>/</a:t>
            </a:r>
            <a:r>
              <a:rPr lang="en-US" dirty="0" err="1"/>
              <a:t>ustedes</a:t>
            </a:r>
            <a:r>
              <a:rPr lang="en-US" dirty="0"/>
              <a:t> 	</a:t>
            </a:r>
            <a:r>
              <a:rPr lang="en-US" dirty="0" err="1">
                <a:solidFill>
                  <a:srgbClr val="C00000"/>
                </a:solidFill>
              </a:rPr>
              <a:t>saben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39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			</a:t>
            </a:r>
            <a:r>
              <a:rPr lang="en-US" dirty="0" err="1" smtClean="0"/>
              <a:t>Conocer</a:t>
            </a:r>
            <a:r>
              <a:rPr lang="en-US" dirty="0" smtClean="0"/>
              <a:t>: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en-US" dirty="0" err="1">
                <a:solidFill>
                  <a:srgbClr val="C00000"/>
                </a:solidFill>
              </a:rPr>
              <a:t>conocer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to say whether you know people, places, or things.</a:t>
            </a:r>
          </a:p>
          <a:p>
            <a:r>
              <a:rPr lang="en-US" dirty="0"/>
              <a:t>Ashley </a:t>
            </a:r>
            <a:r>
              <a:rPr lang="en-US" dirty="0" err="1">
                <a:solidFill>
                  <a:srgbClr val="C00000"/>
                </a:solidFill>
              </a:rPr>
              <a:t>conoce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al </a:t>
            </a:r>
            <a:r>
              <a:rPr lang="en-US" dirty="0" smtClean="0"/>
              <a:t>doctor.</a:t>
            </a:r>
            <a:endParaRPr lang="en-US" dirty="0"/>
          </a:p>
          <a:p>
            <a:r>
              <a:rPr lang="en-US" dirty="0"/>
              <a:t>¿</a:t>
            </a:r>
            <a:r>
              <a:rPr lang="en-US" dirty="0" err="1"/>
              <a:t>Conoces</a:t>
            </a:r>
            <a:r>
              <a:rPr lang="en-US" dirty="0"/>
              <a:t> la ciudad </a:t>
            </a:r>
            <a:r>
              <a:rPr lang="en-US"/>
              <a:t>de </a:t>
            </a:r>
            <a:r>
              <a:rPr lang="en-US" smtClean="0"/>
              <a:t>Harlingen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err="1"/>
              <a:t>Yo</a:t>
            </a:r>
            <a:r>
              <a:rPr lang="en-US" dirty="0"/>
              <a:t>			</a:t>
            </a:r>
            <a:r>
              <a:rPr lang="en-US" dirty="0" err="1">
                <a:solidFill>
                  <a:srgbClr val="C00000"/>
                </a:solidFill>
              </a:rPr>
              <a:t>conozco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 err="1"/>
              <a:t>Tú</a:t>
            </a:r>
            <a:r>
              <a:rPr lang="en-US" dirty="0"/>
              <a:t>			</a:t>
            </a:r>
            <a:r>
              <a:rPr lang="en-US" dirty="0" err="1">
                <a:solidFill>
                  <a:srgbClr val="C00000"/>
                </a:solidFill>
              </a:rPr>
              <a:t>conoces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 err="1"/>
              <a:t>Él</a:t>
            </a:r>
            <a:r>
              <a:rPr lang="en-US" dirty="0"/>
              <a:t>/</a:t>
            </a:r>
            <a:r>
              <a:rPr lang="en-US" dirty="0" err="1"/>
              <a:t>ella</a:t>
            </a:r>
            <a:r>
              <a:rPr lang="en-US" dirty="0"/>
              <a:t>/</a:t>
            </a:r>
            <a:r>
              <a:rPr lang="en-US" dirty="0" err="1"/>
              <a:t>usted</a:t>
            </a:r>
            <a:r>
              <a:rPr lang="en-US" dirty="0"/>
              <a:t>		</a:t>
            </a:r>
            <a:r>
              <a:rPr lang="en-US" dirty="0" err="1">
                <a:solidFill>
                  <a:srgbClr val="C00000"/>
                </a:solidFill>
              </a:rPr>
              <a:t>conoce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 err="1"/>
              <a:t>Nosotros</a:t>
            </a:r>
            <a:r>
              <a:rPr lang="en-US" dirty="0"/>
              <a:t>/as		</a:t>
            </a:r>
            <a:r>
              <a:rPr lang="en-US" dirty="0" err="1">
                <a:solidFill>
                  <a:srgbClr val="C00000"/>
                </a:solidFill>
              </a:rPr>
              <a:t>conocemos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 err="1"/>
              <a:t>Ellos</a:t>
            </a:r>
            <a:r>
              <a:rPr lang="en-US" dirty="0"/>
              <a:t>/</a:t>
            </a:r>
            <a:r>
              <a:rPr lang="en-US" dirty="0" err="1"/>
              <a:t>ellas</a:t>
            </a:r>
            <a:r>
              <a:rPr lang="en-US" dirty="0"/>
              <a:t>/</a:t>
            </a:r>
            <a:r>
              <a:rPr lang="en-US" dirty="0" err="1"/>
              <a:t>ustedes</a:t>
            </a:r>
            <a:r>
              <a:rPr lang="en-US" dirty="0"/>
              <a:t>	</a:t>
            </a:r>
            <a:r>
              <a:rPr lang="en-US" dirty="0" err="1">
                <a:solidFill>
                  <a:srgbClr val="C00000"/>
                </a:solidFill>
              </a:rPr>
              <a:t>conocen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78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Asking about what people do for a living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¿A </a:t>
            </a:r>
            <a:r>
              <a:rPr lang="en-US" dirty="0" err="1" smtClean="0">
                <a:solidFill>
                  <a:srgbClr val="FF0000"/>
                </a:solidFill>
              </a:rPr>
              <a:t>qué</a:t>
            </a:r>
            <a:r>
              <a:rPr lang="en-US" dirty="0" smtClean="0">
                <a:solidFill>
                  <a:srgbClr val="FF0000"/>
                </a:solidFill>
              </a:rPr>
              <a:t> se </a:t>
            </a:r>
            <a:r>
              <a:rPr lang="en-US" dirty="0" err="1" smtClean="0">
                <a:solidFill>
                  <a:srgbClr val="FF0000"/>
                </a:solidFill>
              </a:rPr>
              <a:t>dedica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___________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US" dirty="0">
                <a:solidFill>
                  <a:srgbClr val="FF0000"/>
                </a:solidFill>
              </a:rPr>
              <a:t>Trabaja </a:t>
            </a:r>
            <a:r>
              <a:rPr lang="en-US" dirty="0" err="1" smtClean="0">
                <a:solidFill>
                  <a:srgbClr val="FF0000"/>
                </a:solidFill>
              </a:rPr>
              <a:t>en</a:t>
            </a:r>
            <a:r>
              <a:rPr lang="en-US" dirty="0" smtClean="0">
                <a:solidFill>
                  <a:srgbClr val="FF0000"/>
                </a:solidFill>
              </a:rPr>
              <a:t> __________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El </a:t>
            </a:r>
            <a:r>
              <a:rPr lang="en-US" dirty="0" err="1" smtClean="0">
                <a:solidFill>
                  <a:srgbClr val="FF0000"/>
                </a:solidFill>
              </a:rPr>
              <a:t>abogado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La </a:t>
            </a:r>
            <a:r>
              <a:rPr lang="en-US" dirty="0" err="1" smtClean="0"/>
              <a:t>abogada</a:t>
            </a:r>
            <a:endParaRPr lang="en-US" dirty="0" smtClean="0"/>
          </a:p>
          <a:p>
            <a:r>
              <a:rPr lang="en-US" dirty="0" err="1" smtClean="0"/>
              <a:t>Arreglar</a:t>
            </a:r>
            <a:endParaRPr lang="en-US" dirty="0" smtClean="0"/>
          </a:p>
          <a:p>
            <a:r>
              <a:rPr lang="en-US" dirty="0" err="1" smtClean="0"/>
              <a:t>Ayudar</a:t>
            </a:r>
            <a:r>
              <a:rPr lang="en-US" dirty="0" smtClean="0"/>
              <a:t> a la </a:t>
            </a:r>
            <a:r>
              <a:rPr lang="en-US" dirty="0" err="1" smtClean="0"/>
              <a:t>gente</a:t>
            </a:r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Banquero</a:t>
            </a:r>
            <a:r>
              <a:rPr lang="en-US" dirty="0" smtClean="0">
                <a:solidFill>
                  <a:srgbClr val="FF0000"/>
                </a:solidFill>
              </a:rPr>
              <a:t>/a </a:t>
            </a:r>
            <a:r>
              <a:rPr lang="en-US" dirty="0" err="1" smtClean="0">
                <a:solidFill>
                  <a:srgbClr val="FF0000"/>
                </a:solidFill>
              </a:rPr>
              <a:t>internacional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El </a:t>
            </a:r>
            <a:r>
              <a:rPr lang="en-US" dirty="0" err="1" smtClean="0">
                <a:solidFill>
                  <a:srgbClr val="FF0000"/>
                </a:solidFill>
              </a:rPr>
              <a:t>bombero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La </a:t>
            </a:r>
            <a:r>
              <a:rPr lang="en-US" dirty="0" err="1" smtClean="0"/>
              <a:t>bombera</a:t>
            </a:r>
            <a:endParaRPr lang="en-US" dirty="0" smtClean="0"/>
          </a:p>
          <a:p>
            <a:r>
              <a:rPr lang="en-US" dirty="0" err="1" smtClean="0"/>
              <a:t>Apagar</a:t>
            </a:r>
            <a:r>
              <a:rPr lang="en-US" dirty="0" smtClean="0"/>
              <a:t> </a:t>
            </a:r>
            <a:r>
              <a:rPr lang="en-US" dirty="0" err="1" smtClean="0"/>
              <a:t>incendios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do </a:t>
            </a:r>
            <a:r>
              <a:rPr lang="en-US" dirty="0" smtClean="0">
                <a:solidFill>
                  <a:srgbClr val="FF0000"/>
                </a:solidFill>
              </a:rPr>
              <a:t>you ________ for </a:t>
            </a:r>
            <a:r>
              <a:rPr lang="en-US" dirty="0" smtClean="0">
                <a:solidFill>
                  <a:srgbClr val="FF0000"/>
                </a:solidFill>
              </a:rPr>
              <a:t>a living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US" dirty="0">
                <a:solidFill>
                  <a:srgbClr val="FF0000"/>
                </a:solidFill>
              </a:rPr>
              <a:t>He/she works at </a:t>
            </a:r>
            <a:r>
              <a:rPr lang="en-US" dirty="0" smtClean="0">
                <a:solidFill>
                  <a:srgbClr val="FF0000"/>
                </a:solidFill>
              </a:rPr>
              <a:t>_____________.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Male Lawyer</a:t>
            </a:r>
          </a:p>
          <a:p>
            <a:r>
              <a:rPr lang="en-US" dirty="0" smtClean="0"/>
              <a:t>Female lawyer</a:t>
            </a:r>
          </a:p>
          <a:p>
            <a:r>
              <a:rPr lang="en-US" dirty="0" smtClean="0"/>
              <a:t>To fix</a:t>
            </a:r>
          </a:p>
          <a:p>
            <a:r>
              <a:rPr lang="en-US" dirty="0" smtClean="0"/>
              <a:t>To help/assist people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International banker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Fireman</a:t>
            </a:r>
          </a:p>
          <a:p>
            <a:r>
              <a:rPr lang="en-US" dirty="0" smtClean="0"/>
              <a:t>Firewoman</a:t>
            </a:r>
          </a:p>
          <a:p>
            <a:r>
              <a:rPr lang="en-US" dirty="0" smtClean="0"/>
              <a:t>To put out fires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330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El camion de </a:t>
            </a:r>
            <a:r>
              <a:rPr lang="en-US" dirty="0" err="1" smtClean="0">
                <a:solidFill>
                  <a:srgbClr val="FF0000"/>
                </a:solidFill>
              </a:rPr>
              <a:t>bomberos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El </a:t>
            </a:r>
            <a:r>
              <a:rPr lang="en-US" dirty="0" err="1" smtClean="0">
                <a:solidFill>
                  <a:srgbClr val="FF0000"/>
                </a:solidFill>
              </a:rPr>
              <a:t>carpintero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La </a:t>
            </a:r>
            <a:r>
              <a:rPr lang="en-US" dirty="0" err="1" smtClean="0"/>
              <a:t>carpintera</a:t>
            </a:r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cartero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La </a:t>
            </a:r>
            <a:r>
              <a:rPr lang="en-US" dirty="0" err="1" smtClean="0">
                <a:solidFill>
                  <a:srgbClr val="FF0000"/>
                </a:solidFill>
              </a:rPr>
              <a:t>mujer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cartero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El </a:t>
            </a:r>
            <a:r>
              <a:rPr lang="en-US" dirty="0" err="1" smtClean="0">
                <a:solidFill>
                  <a:srgbClr val="FF0000"/>
                </a:solidFill>
              </a:rPr>
              <a:t>cocinero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La </a:t>
            </a:r>
            <a:r>
              <a:rPr lang="en-US" dirty="0" err="1" smtClean="0"/>
              <a:t>cocinera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El </a:t>
            </a:r>
            <a:r>
              <a:rPr lang="en-US" dirty="0" err="1" smtClean="0">
                <a:solidFill>
                  <a:srgbClr val="FF0000"/>
                </a:solidFill>
              </a:rPr>
              <a:t>comerciante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La </a:t>
            </a:r>
            <a:r>
              <a:rPr lang="en-US" dirty="0" err="1" smtClean="0"/>
              <a:t>comerciante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Fire truck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Male carpenter</a:t>
            </a:r>
          </a:p>
          <a:p>
            <a:r>
              <a:rPr lang="en-US" dirty="0" smtClean="0"/>
              <a:t>Female carpenter</a:t>
            </a:r>
          </a:p>
          <a:p>
            <a:r>
              <a:rPr lang="en-US" dirty="0" smtClean="0"/>
              <a:t>Mail carrier (male)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Mail carrier (female)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Male cook</a:t>
            </a:r>
          </a:p>
          <a:p>
            <a:r>
              <a:rPr lang="en-US" dirty="0" smtClean="0"/>
              <a:t>Female cook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Male merchant</a:t>
            </a:r>
          </a:p>
          <a:p>
            <a:r>
              <a:rPr lang="en-US" dirty="0" smtClean="0"/>
              <a:t>Female merchant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017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C</a:t>
            </a:r>
            <a:r>
              <a:rPr lang="en-US" dirty="0" err="1" smtClean="0">
                <a:solidFill>
                  <a:srgbClr val="FF0000"/>
                </a:solidFill>
              </a:rPr>
              <a:t>onstruir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El conductor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conductora</a:t>
            </a:r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Conducir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Contar</a:t>
            </a:r>
            <a:endParaRPr lang="en-US" dirty="0" smtClean="0"/>
          </a:p>
          <a:p>
            <a:r>
              <a:rPr lang="en-US" dirty="0" smtClean="0"/>
              <a:t>Dar </a:t>
            </a:r>
            <a:r>
              <a:rPr lang="en-US" dirty="0" err="1" smtClean="0"/>
              <a:t>consejos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El </a:t>
            </a:r>
            <a:r>
              <a:rPr lang="en-US" dirty="0" err="1" smtClean="0">
                <a:solidFill>
                  <a:srgbClr val="FF0000"/>
                </a:solidFill>
              </a:rPr>
              <a:t>ingeniero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ingeniera</a:t>
            </a:r>
            <a:endParaRPr lang="en-US" dirty="0" smtClean="0"/>
          </a:p>
          <a:p>
            <a:r>
              <a:rPr lang="en-US" dirty="0" err="1" smtClean="0"/>
              <a:t>Diseñar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To build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Male driver</a:t>
            </a:r>
          </a:p>
          <a:p>
            <a:r>
              <a:rPr lang="en-US" dirty="0" smtClean="0"/>
              <a:t>Female driver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To drive</a:t>
            </a:r>
          </a:p>
          <a:p>
            <a:r>
              <a:rPr lang="en-US" dirty="0" smtClean="0"/>
              <a:t>To count/to tell</a:t>
            </a:r>
          </a:p>
          <a:p>
            <a:r>
              <a:rPr lang="en-US" dirty="0" smtClean="0"/>
              <a:t>To give advice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Male engineer</a:t>
            </a:r>
          </a:p>
          <a:p>
            <a:r>
              <a:rPr lang="en-US" dirty="0" smtClean="0"/>
              <a:t>Female engineer</a:t>
            </a:r>
          </a:p>
          <a:p>
            <a:r>
              <a:rPr lang="en-US" dirty="0" smtClean="0"/>
              <a:t>To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76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Idiomas</a:t>
            </a:r>
            <a:endParaRPr lang="en-US" dirty="0" smtClean="0"/>
          </a:p>
          <a:p>
            <a:r>
              <a:rPr lang="en-US" dirty="0" err="1" smtClean="0"/>
              <a:t>Enseñar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El </a:t>
            </a:r>
            <a:r>
              <a:rPr lang="en-US" dirty="0" err="1" smtClean="0">
                <a:solidFill>
                  <a:srgbClr val="FF0000"/>
                </a:solidFill>
              </a:rPr>
              <a:t>médico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La </a:t>
            </a:r>
            <a:r>
              <a:rPr lang="en-US" dirty="0" err="1" smtClean="0"/>
              <a:t>médica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El </a:t>
            </a:r>
            <a:r>
              <a:rPr lang="en-US" dirty="0" err="1" smtClean="0">
                <a:solidFill>
                  <a:srgbClr val="FF0000"/>
                </a:solidFill>
              </a:rPr>
              <a:t>enfermero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La </a:t>
            </a:r>
            <a:r>
              <a:rPr lang="en-US" dirty="0" err="1" smtClean="0"/>
              <a:t>enfermera</a:t>
            </a:r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Cuidar</a:t>
            </a:r>
            <a:r>
              <a:rPr lang="en-US" dirty="0" smtClean="0">
                <a:solidFill>
                  <a:srgbClr val="FF0000"/>
                </a:solidFill>
              </a:rPr>
              <a:t> a los </a:t>
            </a:r>
            <a:r>
              <a:rPr lang="en-US" dirty="0" err="1" smtClean="0">
                <a:solidFill>
                  <a:srgbClr val="FF0000"/>
                </a:solidFill>
              </a:rPr>
              <a:t>enfermos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El </a:t>
            </a:r>
            <a:r>
              <a:rPr lang="en-US" dirty="0" err="1" smtClean="0">
                <a:solidFill>
                  <a:srgbClr val="FF0000"/>
                </a:solidFill>
              </a:rPr>
              <a:t>dentista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La </a:t>
            </a:r>
            <a:r>
              <a:rPr lang="en-US" dirty="0" err="1" smtClean="0"/>
              <a:t>dentista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Languages</a:t>
            </a:r>
          </a:p>
          <a:p>
            <a:r>
              <a:rPr lang="en-US" dirty="0" smtClean="0"/>
              <a:t>To teach; to show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Male doctor</a:t>
            </a:r>
          </a:p>
          <a:p>
            <a:r>
              <a:rPr lang="en-US" dirty="0" smtClean="0"/>
              <a:t>Female doctor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Male nurse</a:t>
            </a:r>
          </a:p>
          <a:p>
            <a:r>
              <a:rPr lang="en-US" dirty="0" smtClean="0"/>
              <a:t>Female nurse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To take care of sick people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Male dentist</a:t>
            </a:r>
          </a:p>
          <a:p>
            <a:r>
              <a:rPr lang="en-US" dirty="0" smtClean="0"/>
              <a:t>Female dentist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258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El </a:t>
            </a:r>
            <a:r>
              <a:rPr lang="en-US" dirty="0" err="1" smtClean="0">
                <a:solidFill>
                  <a:srgbClr val="FF0000"/>
                </a:solidFill>
              </a:rPr>
              <a:t>mecánico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La </a:t>
            </a:r>
            <a:r>
              <a:rPr lang="en-US" dirty="0" err="1" smtClean="0"/>
              <a:t>mecánico</a:t>
            </a:r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policía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La </a:t>
            </a:r>
            <a:r>
              <a:rPr lang="en-US" dirty="0" err="1" smtClean="0">
                <a:solidFill>
                  <a:srgbClr val="FF0000"/>
                </a:solidFill>
              </a:rPr>
              <a:t>mujer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policía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El </a:t>
            </a:r>
            <a:r>
              <a:rPr lang="en-US" dirty="0" err="1" smtClean="0">
                <a:solidFill>
                  <a:srgbClr val="FF0000"/>
                </a:solidFill>
              </a:rPr>
              <a:t>peluquero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La </a:t>
            </a:r>
            <a:r>
              <a:rPr lang="en-US" dirty="0" err="1" smtClean="0"/>
              <a:t>peluquera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El </a:t>
            </a:r>
            <a:r>
              <a:rPr lang="en-US" dirty="0" err="1" smtClean="0">
                <a:solidFill>
                  <a:srgbClr val="FF0000"/>
                </a:solidFill>
              </a:rPr>
              <a:t>salón</a:t>
            </a:r>
            <a:r>
              <a:rPr lang="en-US" dirty="0" smtClean="0">
                <a:solidFill>
                  <a:srgbClr val="FF0000"/>
                </a:solidFill>
              </a:rPr>
              <a:t> de </a:t>
            </a:r>
            <a:r>
              <a:rPr lang="en-US" dirty="0" err="1" smtClean="0">
                <a:solidFill>
                  <a:srgbClr val="FF0000"/>
                </a:solidFill>
              </a:rPr>
              <a:t>belleza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El </a:t>
            </a:r>
            <a:r>
              <a:rPr lang="en-US" dirty="0" err="1" smtClean="0">
                <a:solidFill>
                  <a:srgbClr val="FF0000"/>
                </a:solidFill>
              </a:rPr>
              <a:t>periodista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La </a:t>
            </a:r>
            <a:r>
              <a:rPr lang="en-US" dirty="0" err="1" smtClean="0"/>
              <a:t>periodista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Male mechanic</a:t>
            </a:r>
          </a:p>
          <a:p>
            <a:r>
              <a:rPr lang="en-US" dirty="0" smtClean="0"/>
              <a:t>Female mechanic</a:t>
            </a:r>
          </a:p>
          <a:p>
            <a:r>
              <a:rPr lang="en-US" dirty="0" smtClean="0"/>
              <a:t>Policeman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Policewoman</a:t>
            </a:r>
          </a:p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ale Hairstylist</a:t>
            </a:r>
          </a:p>
          <a:p>
            <a:r>
              <a:rPr lang="en-US" dirty="0" smtClean="0"/>
              <a:t>Female Hairstylist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Beauty parlor/salon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Male Journalist</a:t>
            </a:r>
          </a:p>
          <a:p>
            <a:r>
              <a:rPr lang="en-US" dirty="0" smtClean="0"/>
              <a:t>Female journalist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176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clase</a:t>
            </a:r>
            <a:r>
              <a:rPr lang="en-US" dirty="0" smtClean="0"/>
              <a:t> de </a:t>
            </a:r>
            <a:r>
              <a:rPr lang="en-US" dirty="0" err="1" smtClean="0"/>
              <a:t>trabajo</a:t>
            </a:r>
            <a:r>
              <a:rPr lang="en-US" dirty="0" smtClean="0"/>
              <a:t> </a:t>
            </a:r>
            <a:r>
              <a:rPr lang="en-US" dirty="0" err="1" smtClean="0"/>
              <a:t>realiza</a:t>
            </a:r>
            <a:r>
              <a:rPr lang="en-US" dirty="0" smtClean="0"/>
              <a:t>____?</a:t>
            </a:r>
          </a:p>
          <a:p>
            <a:r>
              <a:rPr lang="en-US" dirty="0" err="1" smtClean="0"/>
              <a:t>Programar</a:t>
            </a:r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programador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programadora</a:t>
            </a:r>
            <a:endParaRPr lang="en-US" dirty="0" smtClean="0"/>
          </a:p>
          <a:p>
            <a:r>
              <a:rPr lang="en-US" dirty="0" smtClean="0"/>
              <a:t>Las </a:t>
            </a:r>
            <a:r>
              <a:rPr lang="en-US" dirty="0" err="1" smtClean="0"/>
              <a:t>páginas</a:t>
            </a:r>
            <a:r>
              <a:rPr lang="en-US" dirty="0" smtClean="0"/>
              <a:t> Web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El </a:t>
            </a:r>
            <a:r>
              <a:rPr lang="en-US" dirty="0" err="1" smtClean="0">
                <a:solidFill>
                  <a:srgbClr val="FF0000"/>
                </a:solidFill>
              </a:rPr>
              <a:t>secretario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La </a:t>
            </a:r>
            <a:r>
              <a:rPr lang="en-US" dirty="0" err="1" smtClean="0"/>
              <a:t>secretaria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El </a:t>
            </a:r>
            <a:r>
              <a:rPr lang="en-US" dirty="0" err="1" smtClean="0">
                <a:solidFill>
                  <a:srgbClr val="FF0000"/>
                </a:solidFill>
              </a:rPr>
              <a:t>trabajador</a:t>
            </a:r>
            <a:r>
              <a:rPr lang="en-US" dirty="0" smtClean="0">
                <a:solidFill>
                  <a:srgbClr val="FF0000"/>
                </a:solidFill>
              </a:rPr>
              <a:t> social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trabajadora</a:t>
            </a:r>
            <a:r>
              <a:rPr lang="en-US" dirty="0" smtClean="0"/>
              <a:t> social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What kind of work does ______ do?</a:t>
            </a:r>
          </a:p>
          <a:p>
            <a:r>
              <a:rPr lang="en-US" dirty="0" smtClean="0"/>
              <a:t>To program</a:t>
            </a:r>
          </a:p>
          <a:p>
            <a:r>
              <a:rPr lang="en-US" dirty="0" smtClean="0"/>
              <a:t>Male programmer</a:t>
            </a:r>
          </a:p>
          <a:p>
            <a:r>
              <a:rPr lang="en-US" dirty="0" smtClean="0"/>
              <a:t>Female programmer</a:t>
            </a:r>
          </a:p>
          <a:p>
            <a:r>
              <a:rPr lang="en-US" dirty="0" smtClean="0"/>
              <a:t>Web pages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Male secretary</a:t>
            </a:r>
          </a:p>
          <a:p>
            <a:r>
              <a:rPr lang="en-US" dirty="0" smtClean="0"/>
              <a:t>Female secretary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Male social worker</a:t>
            </a:r>
          </a:p>
          <a:p>
            <a:r>
              <a:rPr lang="en-US" dirty="0" smtClean="0"/>
              <a:t>Female social worker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112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El </a:t>
            </a:r>
            <a:r>
              <a:rPr lang="en-US" dirty="0" err="1" smtClean="0">
                <a:solidFill>
                  <a:srgbClr val="FF0000"/>
                </a:solidFill>
              </a:rPr>
              <a:t>vecino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La </a:t>
            </a:r>
            <a:r>
              <a:rPr lang="en-US" dirty="0" err="1" smtClean="0">
                <a:solidFill>
                  <a:schemeClr val="tx1"/>
                </a:solidFill>
              </a:rPr>
              <a:t>vecina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El </a:t>
            </a:r>
            <a:r>
              <a:rPr lang="en-US" dirty="0" err="1" smtClean="0">
                <a:solidFill>
                  <a:srgbClr val="FF0000"/>
                </a:solidFill>
              </a:rPr>
              <a:t>vecindario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Mejor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Sabe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La </a:t>
            </a:r>
            <a:r>
              <a:rPr lang="en-US" dirty="0" err="1" smtClean="0">
                <a:solidFill>
                  <a:srgbClr val="FF0000"/>
                </a:solidFill>
              </a:rPr>
              <a:t>carretera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La </a:t>
            </a:r>
            <a:r>
              <a:rPr lang="en-US" dirty="0" err="1" smtClean="0">
                <a:solidFill>
                  <a:srgbClr val="FF0000"/>
                </a:solidFill>
              </a:rPr>
              <a:t>esquina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La </a:t>
            </a:r>
            <a:r>
              <a:rPr lang="en-US" dirty="0" err="1" smtClean="0">
                <a:solidFill>
                  <a:srgbClr val="FF0000"/>
                </a:solidFill>
              </a:rPr>
              <a:t>cuadra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Cruce</a:t>
            </a:r>
            <a:r>
              <a:rPr lang="en-US" dirty="0" smtClean="0">
                <a:solidFill>
                  <a:srgbClr val="FF0000"/>
                </a:solidFill>
              </a:rPr>
              <a:t> de </a:t>
            </a:r>
            <a:r>
              <a:rPr lang="en-US" dirty="0" err="1" smtClean="0">
                <a:solidFill>
                  <a:srgbClr val="FF0000"/>
                </a:solidFill>
              </a:rPr>
              <a:t>calles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Male </a:t>
            </a:r>
            <a:r>
              <a:rPr lang="en-US" dirty="0" smtClean="0">
                <a:solidFill>
                  <a:srgbClr val="FF0000"/>
                </a:solidFill>
              </a:rPr>
              <a:t>neighbor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Female neighbor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Neighborhood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Better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Knows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Highway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Corner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Block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intersection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088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La </a:t>
            </a:r>
            <a:r>
              <a:rPr lang="en-US" dirty="0" err="1" smtClean="0">
                <a:solidFill>
                  <a:srgbClr val="FF0000"/>
                </a:solidFill>
              </a:rPr>
              <a:t>estatua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La </a:t>
            </a:r>
            <a:r>
              <a:rPr lang="en-US" dirty="0" err="1" smtClean="0">
                <a:solidFill>
                  <a:srgbClr val="FF0000"/>
                </a:solidFill>
              </a:rPr>
              <a:t>avenida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La Fuente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El </a:t>
            </a:r>
            <a:r>
              <a:rPr lang="en-US" dirty="0" err="1" smtClean="0">
                <a:solidFill>
                  <a:srgbClr val="FF0000"/>
                </a:solidFill>
              </a:rPr>
              <a:t>peatón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El Puente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La plaza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El </a:t>
            </a:r>
            <a:r>
              <a:rPr lang="en-US" dirty="0" err="1" smtClean="0">
                <a:solidFill>
                  <a:srgbClr val="FF0000"/>
                </a:solidFill>
              </a:rPr>
              <a:t>semáforo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La </a:t>
            </a:r>
            <a:r>
              <a:rPr lang="en-US" dirty="0" err="1" smtClean="0">
                <a:solidFill>
                  <a:srgbClr val="FF0000"/>
                </a:solidFill>
              </a:rPr>
              <a:t>señal</a:t>
            </a:r>
            <a:r>
              <a:rPr lang="en-US" dirty="0" smtClean="0">
                <a:solidFill>
                  <a:srgbClr val="FF0000"/>
                </a:solidFill>
              </a:rPr>
              <a:t> de </a:t>
            </a:r>
            <a:r>
              <a:rPr lang="en-US" dirty="0" err="1" smtClean="0">
                <a:solidFill>
                  <a:srgbClr val="FF0000"/>
                </a:solidFill>
              </a:rPr>
              <a:t>parada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El </a:t>
            </a:r>
            <a:r>
              <a:rPr lang="en-US" dirty="0" err="1" smtClean="0">
                <a:solidFill>
                  <a:srgbClr val="FF0000"/>
                </a:solidFill>
              </a:rPr>
              <a:t>permiso</a:t>
            </a:r>
            <a:r>
              <a:rPr lang="en-US" dirty="0" smtClean="0">
                <a:solidFill>
                  <a:srgbClr val="FF0000"/>
                </a:solidFill>
              </a:rPr>
              <a:t> para </a:t>
            </a:r>
            <a:r>
              <a:rPr lang="en-US" dirty="0" err="1" smtClean="0">
                <a:solidFill>
                  <a:srgbClr val="FF0000"/>
                </a:solidFill>
              </a:rPr>
              <a:t>manejar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Poner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una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multa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Statue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Avenue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Fountain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Pedestrian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Bridge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Plaza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Stoplight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Stop sign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Driver’s license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To give a ticket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42369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1186</TotalTime>
  <Words>583</Words>
  <Application>Microsoft Office PowerPoint</Application>
  <PresentationFormat>Widescreen</PresentationFormat>
  <Paragraphs>221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Facet</vt:lpstr>
      <vt:lpstr>Capítulo 2: En el vecindario: In the neighborhood</vt:lpstr>
      <vt:lpstr>Asking about what people do for a living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Introducing people and responding to introductions</vt:lpstr>
      <vt:lpstr>To introduce people / To respond</vt:lpstr>
      <vt:lpstr>Indirect objects and Indirect object pronouns</vt:lpstr>
      <vt:lpstr>Indirect object pronouns: same as reflexive pronouns</vt:lpstr>
      <vt:lpstr>Indirect objects are often used with verbs for giving or telling something to someone. </vt:lpstr>
      <vt:lpstr>      Saber: to know</vt:lpstr>
      <vt:lpstr>      Conocer: to know</vt:lpstr>
    </vt:vector>
  </TitlesOfParts>
  <Company>Harlingen CISD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Cápitulo 2: El vecindario: the neighborhood</dc:title>
  <dc:creator>ALVARO PERALES</dc:creator>
  <cp:lastModifiedBy>ALVARO PERALES</cp:lastModifiedBy>
  <cp:revision>54</cp:revision>
  <dcterms:created xsi:type="dcterms:W3CDTF">2014-09-09T15:19:14Z</dcterms:created>
  <dcterms:modified xsi:type="dcterms:W3CDTF">2015-11-02T16:32:49Z</dcterms:modified>
</cp:coreProperties>
</file>